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76" r:id="rId2"/>
    <p:sldId id="281" r:id="rId3"/>
    <p:sldId id="268" r:id="rId4"/>
    <p:sldId id="259" r:id="rId5"/>
    <p:sldId id="269" r:id="rId6"/>
    <p:sldId id="261" r:id="rId7"/>
    <p:sldId id="270" r:id="rId8"/>
    <p:sldId id="271" r:id="rId9"/>
    <p:sldId id="262" r:id="rId10"/>
    <p:sldId id="285" r:id="rId11"/>
    <p:sldId id="272" r:id="rId12"/>
    <p:sldId id="283" r:id="rId13"/>
    <p:sldId id="275" r:id="rId14"/>
    <p:sldId id="277" r:id="rId15"/>
    <p:sldId id="284" r:id="rId16"/>
    <p:sldId id="263" r:id="rId17"/>
    <p:sldId id="280" r:id="rId18"/>
    <p:sldId id="278" r:id="rId19"/>
    <p:sldId id="266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50" d="100"/>
          <a:sy n="50" d="100"/>
        </p:scale>
        <p:origin x="-1398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EBCAF-21ED-408B-B33B-1D00D0ADB334}" type="datetimeFigureOut">
              <a:rPr lang="ru-RU" smtClean="0"/>
              <a:pPr/>
              <a:t>01.04.2015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C1D44-1765-431B-A728-63507DC1E53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9873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1D44-1765-431B-A728-63507DC1E53F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CBEB-51B1-41FA-9EAE-B7A33B097E3F}" type="datetimeFigureOut">
              <a:rPr lang="ru-RU" smtClean="0"/>
              <a:pPr/>
              <a:t>01.04.2015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4F64-192C-47B9-8345-9C21435C84E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CBEB-51B1-41FA-9EAE-B7A33B097E3F}" type="datetimeFigureOut">
              <a:rPr lang="ru-RU" smtClean="0"/>
              <a:pPr/>
              <a:t>01.04.2015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4F64-192C-47B9-8345-9C21435C84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CBEB-51B1-41FA-9EAE-B7A33B097E3F}" type="datetimeFigureOut">
              <a:rPr lang="ru-RU" smtClean="0"/>
              <a:pPr/>
              <a:t>01.04.2015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4F64-192C-47B9-8345-9C21435C84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CBEB-51B1-41FA-9EAE-B7A33B097E3F}" type="datetimeFigureOut">
              <a:rPr lang="ru-RU" smtClean="0"/>
              <a:pPr/>
              <a:t>01.04.2015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4F64-192C-47B9-8345-9C21435C84E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CBEB-51B1-41FA-9EAE-B7A33B097E3F}" type="datetimeFigureOut">
              <a:rPr lang="ru-RU" smtClean="0"/>
              <a:pPr/>
              <a:t>01.04.2015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4F64-192C-47B9-8345-9C21435C84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CBEB-51B1-41FA-9EAE-B7A33B097E3F}" type="datetimeFigureOut">
              <a:rPr lang="ru-RU" smtClean="0"/>
              <a:pPr/>
              <a:t>01.04.2015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4F64-192C-47B9-8345-9C21435C84E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CBEB-51B1-41FA-9EAE-B7A33B097E3F}" type="datetimeFigureOut">
              <a:rPr lang="ru-RU" smtClean="0"/>
              <a:pPr/>
              <a:t>01.04.2015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4F64-192C-47B9-8345-9C21435C84E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CBEB-51B1-41FA-9EAE-B7A33B097E3F}" type="datetimeFigureOut">
              <a:rPr lang="ru-RU" smtClean="0"/>
              <a:pPr/>
              <a:t>01.04.2015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4F64-192C-47B9-8345-9C21435C84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CBEB-51B1-41FA-9EAE-B7A33B097E3F}" type="datetimeFigureOut">
              <a:rPr lang="ru-RU" smtClean="0"/>
              <a:pPr/>
              <a:t>01.04.2015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4F64-192C-47B9-8345-9C21435C84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CBEB-51B1-41FA-9EAE-B7A33B097E3F}" type="datetimeFigureOut">
              <a:rPr lang="ru-RU" smtClean="0"/>
              <a:pPr/>
              <a:t>01.04.2015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4F64-192C-47B9-8345-9C21435C84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CBEB-51B1-41FA-9EAE-B7A33B097E3F}" type="datetimeFigureOut">
              <a:rPr lang="ru-RU" smtClean="0"/>
              <a:pPr/>
              <a:t>01.04.2015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4F64-192C-47B9-8345-9C21435C84E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9ECBEB-51B1-41FA-9EAE-B7A33B097E3F}" type="datetimeFigureOut">
              <a:rPr lang="ru-RU" smtClean="0"/>
              <a:pPr/>
              <a:t>01.04.2015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864F64-192C-47B9-8345-9C21435C84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himikov.net/himerunda/spitchka.html" TargetMode="External"/><Relationship Id="rId13" Type="http://schemas.openxmlformats.org/officeDocument/2006/relationships/hyperlink" Target="http://vidy-tkanej.ru/material/7-sherst.html" TargetMode="External"/><Relationship Id="rId3" Type="http://schemas.openxmlformats.org/officeDocument/2006/relationships/image" Target="../media/image32.jpg"/><Relationship Id="rId7" Type="http://schemas.openxmlformats.org/officeDocument/2006/relationships/hyperlink" Target="http://www.liveinternet.ru/users/timemechanic/post193672051/" TargetMode="External"/><Relationship Id="rId12" Type="http://schemas.openxmlformats.org/officeDocument/2006/relationships/hyperlink" Target="http://pryalkatorg.ru/inform003.html" TargetMode="External"/><Relationship Id="rId17" Type="http://schemas.openxmlformats.org/officeDocument/2006/relationships/hyperlink" Target="http://dptf.drezna.ru/theory/production/05_15/" TargetMode="External"/><Relationship Id="rId2" Type="http://schemas.openxmlformats.org/officeDocument/2006/relationships/image" Target="../media/image31.jpg"/><Relationship Id="rId16" Type="http://schemas.openxmlformats.org/officeDocument/2006/relationships/hyperlink" Target="http://www.podkova.zhuk.tv/index.php?name=muzey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" TargetMode="External"/><Relationship Id="rId11" Type="http://schemas.openxmlformats.org/officeDocument/2006/relationships/hyperlink" Target="http://masterok.livejournal.com/754196.html" TargetMode="External"/><Relationship Id="rId5" Type="http://schemas.openxmlformats.org/officeDocument/2006/relationships/image" Target="../media/image34.jpg"/><Relationship Id="rId15" Type="http://schemas.openxmlformats.org/officeDocument/2006/relationships/hyperlink" Target="http://rusprom.biz/russkaya-derevyannaya-igrushka/9-izgotovlenie-derevyannih-igrushek" TargetMode="External"/><Relationship Id="rId10" Type="http://schemas.openxmlformats.org/officeDocument/2006/relationships/hyperlink" Target="http://istoriz.ru/samovar-istoriya-izobreteniya.html" TargetMode="External"/><Relationship Id="rId4" Type="http://schemas.openxmlformats.org/officeDocument/2006/relationships/image" Target="../media/image33.jpg"/><Relationship Id="rId9" Type="http://schemas.openxmlformats.org/officeDocument/2006/relationships/hyperlink" Target="http://ref.unipack.ru/109" TargetMode="External"/><Relationship Id="rId14" Type="http://schemas.openxmlformats.org/officeDocument/2006/relationships/hyperlink" Target="http://www.hnh.ru/culture/2010-11-24-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&#1048;&#1085;&#1089;&#1090;&#1088;&#1091;&#1082;&#1094;&#1080;&#1103;%20&#1076;&#1083;&#1103;%20&#1092;&#1086;&#1090;&#1086;&#1075;&#1088;&#1072;&#1092;&#1080;&#1088;&#1086;&#1074;&#1072;&#1085;&#1080;&#1103;%20&#1080;%20&#1080;&#1089;&#1087;&#1086;&#1083;&#1100;&#1079;&#1086;&#1074;&#1072;&#1085;&#1080;&#1103;%20GIMP.pdf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2656"/>
            <a:ext cx="79208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reflection blurRad="6350" stA="28000" endPos="45500" dir="5400000" sy="-100000" algn="bl" rotWithShape="0"/>
                </a:effectLst>
                <a:latin typeface="Arial Black" pitchFamily="34" charset="0"/>
                <a:cs typeface="Courier New" pitchFamily="49" charset="0"/>
              </a:rPr>
              <a:t>Проект</a:t>
            </a:r>
            <a:r>
              <a:rPr lang="ru-RU" sz="3200" b="1" dirty="0" smtClean="0">
                <a:latin typeface="Arial Black" pitchFamily="34" charset="0"/>
                <a:cs typeface="Courier New" pitchFamily="49" charset="0"/>
              </a:rPr>
              <a:t/>
            </a:r>
            <a:br>
              <a:rPr lang="ru-RU" sz="3200" b="1" dirty="0" smtClean="0">
                <a:latin typeface="Arial Black" pitchFamily="34" charset="0"/>
                <a:cs typeface="Courier New" pitchFamily="49" charset="0"/>
              </a:rPr>
            </a:br>
            <a:r>
              <a:rPr lang="ru-RU" sz="3200" b="1" dirty="0" smtClean="0">
                <a:latin typeface="Arial Black" pitchFamily="34" charset="0"/>
                <a:cs typeface="Courier New" pitchFamily="49" charset="0"/>
              </a:rPr>
              <a:t>Создание виртуального музея с использованием мультимедийных презентационных технологий.</a:t>
            </a:r>
            <a:br>
              <a:rPr lang="ru-RU" sz="3200" b="1" dirty="0" smtClean="0">
                <a:latin typeface="Arial Black" pitchFamily="34" charset="0"/>
                <a:cs typeface="Courier New" pitchFamily="49" charset="0"/>
              </a:rPr>
            </a:br>
            <a:r>
              <a:rPr lang="ru-RU" sz="3200" b="1" dirty="0" smtClean="0">
                <a:latin typeface="Arial Black" pitchFamily="34" charset="0"/>
                <a:cs typeface="Courier New" pitchFamily="49" charset="0"/>
              </a:rPr>
              <a:t/>
            </a:r>
            <a:br>
              <a:rPr lang="ru-RU" sz="3200" b="1" dirty="0" smtClean="0">
                <a:latin typeface="Arial Black" pitchFamily="34" charset="0"/>
                <a:cs typeface="Courier New" pitchFamily="49" charset="0"/>
              </a:rPr>
            </a:br>
            <a:r>
              <a:rPr lang="ru-RU" sz="3200" b="1" dirty="0" smtClean="0">
                <a:latin typeface="Arial Black" pitchFamily="34" charset="0"/>
                <a:cs typeface="Courier New" pitchFamily="49" charset="0"/>
              </a:rPr>
              <a:t>Этап конкурса – финальный</a:t>
            </a:r>
            <a:br>
              <a:rPr lang="ru-RU" sz="3200" b="1" dirty="0" smtClean="0">
                <a:latin typeface="Arial Black" pitchFamily="34" charset="0"/>
                <a:cs typeface="Courier New" pitchFamily="49" charset="0"/>
              </a:rPr>
            </a:br>
            <a:r>
              <a:rPr lang="ru-RU" sz="3200" b="1" dirty="0" smtClean="0">
                <a:latin typeface="Arial Black" pitchFamily="34" charset="0"/>
                <a:cs typeface="Courier New" pitchFamily="49" charset="0"/>
              </a:rPr>
              <a:t/>
            </a:r>
            <a:br>
              <a:rPr lang="ru-RU" sz="3200" b="1" dirty="0" smtClean="0">
                <a:latin typeface="Arial Black" pitchFamily="34" charset="0"/>
                <a:cs typeface="Courier New" pitchFamily="49" charset="0"/>
              </a:rPr>
            </a:br>
            <a:r>
              <a:rPr lang="ru-RU" sz="3200" b="1" dirty="0" smtClean="0">
                <a:latin typeface="Arial Black" pitchFamily="34" charset="0"/>
                <a:cs typeface="Courier New" pitchFamily="49" charset="0"/>
              </a:rPr>
              <a:t>Название команды: Зазеркалье</a:t>
            </a:r>
            <a:br>
              <a:rPr lang="ru-RU" sz="3200" b="1" dirty="0" smtClean="0">
                <a:latin typeface="Arial Black" pitchFamily="34" charset="0"/>
                <a:cs typeface="Courier New" pitchFamily="49" charset="0"/>
              </a:rPr>
            </a:br>
            <a:r>
              <a:rPr lang="ru-RU" sz="3200" b="1" dirty="0" smtClean="0">
                <a:latin typeface="Arial Black" pitchFamily="34" charset="0"/>
                <a:cs typeface="Courier New" pitchFamily="49" charset="0"/>
              </a:rPr>
              <a:t/>
            </a:r>
            <a:br>
              <a:rPr lang="ru-RU" sz="3200" b="1" dirty="0" smtClean="0">
                <a:latin typeface="Arial Black" pitchFamily="34" charset="0"/>
                <a:cs typeface="Courier New" pitchFamily="49" charset="0"/>
              </a:rPr>
            </a:br>
            <a:r>
              <a:rPr lang="ru-RU" sz="3200" b="1" dirty="0" smtClean="0">
                <a:latin typeface="Arial Black" pitchFamily="34" charset="0"/>
                <a:cs typeface="Courier New" pitchFamily="49" charset="0"/>
              </a:rPr>
              <a:t>город Москва</a:t>
            </a:r>
            <a:br>
              <a:rPr lang="ru-RU" sz="3200" b="1" dirty="0" smtClean="0">
                <a:latin typeface="Arial Black" pitchFamily="34" charset="0"/>
                <a:cs typeface="Courier New" pitchFamily="49" charset="0"/>
              </a:rPr>
            </a:br>
            <a:r>
              <a:rPr lang="ru-RU" sz="3200" b="1" dirty="0" smtClean="0">
                <a:latin typeface="Arial Black" pitchFamily="34" charset="0"/>
                <a:cs typeface="Courier New" pitchFamily="49" charset="0"/>
              </a:rPr>
              <a:t>ГБОУ Школа №1195 СП №1</a:t>
            </a:r>
            <a:endParaRPr lang="ru-RU" sz="3200" b="1" dirty="0">
              <a:latin typeface="Arial Black" pitchFamily="34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89" descr="Дуб"/>
          <p:cNvSpPr>
            <a:spLocks noChangeArrowheads="1"/>
          </p:cNvSpPr>
          <p:nvPr/>
        </p:nvSpPr>
        <p:spPr bwMode="auto">
          <a:xfrm rot="16200000">
            <a:off x="-88179" y="2051458"/>
            <a:ext cx="1695246" cy="15922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680960" cy="53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0" dirty="0" smtClean="0">
                <a:solidFill>
                  <a:schemeClr val="tx1"/>
                </a:solidFill>
                <a:effectLst>
                  <a:reflection blurRad="6350" stA="26000" endPos="45500" dir="5400000" sy="-100000" algn="bl" rotWithShape="0"/>
                </a:effectLst>
                <a:latin typeface="Arial Black" pitchFamily="34" charset="0"/>
              </a:rPr>
              <a:t>Схемы съемки</a:t>
            </a:r>
            <a:endParaRPr lang="ru-RU" sz="2800" b="0" dirty="0">
              <a:solidFill>
                <a:schemeClr val="tx1"/>
              </a:solidFill>
              <a:effectLst>
                <a:reflection blurRad="6350" stA="26000" endPos="45500" dir="5400000" sy="-100000" algn="bl" rotWithShape="0"/>
              </a:effectLst>
              <a:latin typeface="Arial Black" pitchFamily="34" charset="0"/>
            </a:endParaRPr>
          </a:p>
        </p:txBody>
      </p:sp>
      <p:grpSp>
        <p:nvGrpSpPr>
          <p:cNvPr id="70" name="Group 79"/>
          <p:cNvGrpSpPr>
            <a:grpSpLocks/>
          </p:cNvGrpSpPr>
          <p:nvPr/>
        </p:nvGrpSpPr>
        <p:grpSpPr bwMode="auto">
          <a:xfrm>
            <a:off x="679830" y="1418830"/>
            <a:ext cx="2571750" cy="2019300"/>
            <a:chOff x="1756" y="238"/>
            <a:chExt cx="4051" cy="3180"/>
          </a:xfrm>
        </p:grpSpPr>
        <p:sp>
          <p:nvSpPr>
            <p:cNvPr id="71" name="Text Box 91"/>
            <p:cNvSpPr txBox="1">
              <a:spLocks noChangeArrowheads="1"/>
            </p:cNvSpPr>
            <p:nvPr/>
          </p:nvSpPr>
          <p:spPr bwMode="auto">
            <a:xfrm>
              <a:off x="2833" y="3007"/>
              <a:ext cx="2313" cy="4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Arial Black" pitchFamily="34" charset="0"/>
                  <a:ea typeface="Calibri" pitchFamily="34" charset="0"/>
                  <a:cs typeface="Times New Roman" pitchFamily="18" charset="0"/>
                </a:rPr>
                <a:t>Стол с тканью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 Black" pitchFamily="34" charset="0"/>
                <a:cs typeface="Arial" pitchFamily="34" charset="0"/>
              </a:endParaRPr>
            </a:p>
          </p:txBody>
        </p:sp>
        <p:grpSp>
          <p:nvGrpSpPr>
            <p:cNvPr id="72" name="Group 80"/>
            <p:cNvGrpSpPr>
              <a:grpSpLocks/>
            </p:cNvGrpSpPr>
            <p:nvPr/>
          </p:nvGrpSpPr>
          <p:grpSpPr bwMode="auto">
            <a:xfrm>
              <a:off x="1756" y="238"/>
              <a:ext cx="4051" cy="2896"/>
              <a:chOff x="1946" y="206"/>
              <a:chExt cx="4051" cy="2896"/>
            </a:xfrm>
          </p:grpSpPr>
          <p:sp>
            <p:nvSpPr>
              <p:cNvPr id="73" name="Text Box 90"/>
              <p:cNvSpPr txBox="1">
                <a:spLocks noChangeArrowheads="1"/>
              </p:cNvSpPr>
              <p:nvPr/>
            </p:nvSpPr>
            <p:spPr bwMode="auto">
              <a:xfrm>
                <a:off x="4313" y="1093"/>
                <a:ext cx="1684" cy="45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latin typeface="Arial Black" pitchFamily="34" charset="0"/>
                    <a:ea typeface="Calibri" pitchFamily="34" charset="0"/>
                    <a:cs typeface="Times New Roman" pitchFamily="18" charset="0"/>
                  </a:rPr>
                  <a:t>Экспонат</a:t>
                </a:r>
                <a:endPara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Arial Black" pitchFamily="34" charset="0"/>
                  <a:cs typeface="Arial" pitchFamily="34" charset="0"/>
                </a:endParaRPr>
              </a:p>
            </p:txBody>
          </p:sp>
          <p:grpSp>
            <p:nvGrpSpPr>
              <p:cNvPr id="74" name="Group 81"/>
              <p:cNvGrpSpPr>
                <a:grpSpLocks/>
              </p:cNvGrpSpPr>
              <p:nvPr/>
            </p:nvGrpSpPr>
            <p:grpSpPr bwMode="auto">
              <a:xfrm>
                <a:off x="1946" y="206"/>
                <a:ext cx="3735" cy="2896"/>
                <a:chOff x="1946" y="206"/>
                <a:chExt cx="3735" cy="2896"/>
              </a:xfrm>
            </p:grpSpPr>
            <p:sp>
              <p:nvSpPr>
                <p:cNvPr id="75" name="Rectangle 89" descr="Дуб"/>
                <p:cNvSpPr>
                  <a:spLocks noChangeArrowheads="1"/>
                </p:cNvSpPr>
                <p:nvPr/>
              </p:nvSpPr>
              <p:spPr bwMode="auto">
                <a:xfrm>
                  <a:off x="1946" y="2374"/>
                  <a:ext cx="3735" cy="332"/>
                </a:xfrm>
                <a:prstGeom prst="rect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" name="Rectangle 88" descr="Белый мрамор"/>
                <p:cNvSpPr>
                  <a:spLocks noChangeArrowheads="1"/>
                </p:cNvSpPr>
                <p:nvPr/>
              </p:nvSpPr>
              <p:spPr bwMode="auto">
                <a:xfrm>
                  <a:off x="2200" y="760"/>
                  <a:ext cx="143" cy="1614"/>
                </a:xfrm>
                <a:prstGeom prst="rect">
                  <a:avLst/>
                </a:prstGeom>
                <a:blipFill dpi="0" rotWithShape="1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rgbClr val="D8D8D8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" name="AutoShape 87"/>
                <p:cNvSpPr>
                  <a:spLocks noChangeShapeType="1"/>
                </p:cNvSpPr>
                <p:nvPr/>
              </p:nvSpPr>
              <p:spPr bwMode="auto">
                <a:xfrm>
                  <a:off x="2343" y="1235"/>
                  <a:ext cx="380" cy="316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" name="AutoShape 86" descr="Каштан"/>
                <p:cNvSpPr>
                  <a:spLocks noChangeArrowheads="1"/>
                </p:cNvSpPr>
                <p:nvPr/>
              </p:nvSpPr>
              <p:spPr bwMode="auto">
                <a:xfrm>
                  <a:off x="3276" y="1867"/>
                  <a:ext cx="617" cy="507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2643" y="206"/>
                  <a:ext cx="1669" cy="4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1" i="0" u="none" strike="noStrike" cap="none" normalizeH="0" baseline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latin typeface="Arial Black" pitchFamily="34" charset="0"/>
                      <a:ea typeface="Calibri" pitchFamily="34" charset="0"/>
                      <a:cs typeface="Times New Roman" pitchFamily="18" charset="0"/>
                    </a:rPr>
                    <a:t>Зеркало</a:t>
                  </a:r>
                  <a:endPara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latin typeface="Arial Black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" name="AutoShape 84"/>
                <p:cNvSpPr>
                  <a:spLocks noChangeShapeType="1"/>
                </p:cNvSpPr>
                <p:nvPr/>
              </p:nvSpPr>
              <p:spPr bwMode="auto">
                <a:xfrm flipH="1">
                  <a:off x="2343" y="476"/>
                  <a:ext cx="380" cy="284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1" name="AutoShape 83"/>
                <p:cNvSpPr>
                  <a:spLocks noChangeShapeType="1"/>
                </p:cNvSpPr>
                <p:nvPr/>
              </p:nvSpPr>
              <p:spPr bwMode="auto">
                <a:xfrm flipH="1" flipV="1">
                  <a:off x="2643" y="2675"/>
                  <a:ext cx="427" cy="427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2" name="AutoShape 82"/>
                <p:cNvSpPr>
                  <a:spLocks noChangeShapeType="1"/>
                </p:cNvSpPr>
                <p:nvPr/>
              </p:nvSpPr>
              <p:spPr bwMode="auto">
                <a:xfrm flipH="1">
                  <a:off x="3972" y="1393"/>
                  <a:ext cx="680" cy="395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83" name="Group 121"/>
          <p:cNvGrpSpPr>
            <a:grpSpLocks/>
          </p:cNvGrpSpPr>
          <p:nvPr/>
        </p:nvGrpSpPr>
        <p:grpSpPr bwMode="auto">
          <a:xfrm>
            <a:off x="5047863" y="1179837"/>
            <a:ext cx="3583282" cy="2442959"/>
            <a:chOff x="1883" y="5801"/>
            <a:chExt cx="5694" cy="4095"/>
          </a:xfrm>
        </p:grpSpPr>
        <p:grpSp>
          <p:nvGrpSpPr>
            <p:cNvPr id="84" name="Group 124"/>
            <p:cNvGrpSpPr>
              <a:grpSpLocks/>
            </p:cNvGrpSpPr>
            <p:nvPr/>
          </p:nvGrpSpPr>
          <p:grpSpPr bwMode="auto">
            <a:xfrm>
              <a:off x="1883" y="5801"/>
              <a:ext cx="5694" cy="4095"/>
              <a:chOff x="1883" y="5801"/>
              <a:chExt cx="5694" cy="4095"/>
            </a:xfrm>
          </p:grpSpPr>
          <p:grpSp>
            <p:nvGrpSpPr>
              <p:cNvPr id="87" name="Group 127"/>
              <p:cNvGrpSpPr>
                <a:grpSpLocks/>
              </p:cNvGrpSpPr>
              <p:nvPr/>
            </p:nvGrpSpPr>
            <p:grpSpPr bwMode="auto">
              <a:xfrm>
                <a:off x="1883" y="5823"/>
                <a:ext cx="5694" cy="4073"/>
                <a:chOff x="1614" y="4535"/>
                <a:chExt cx="5694" cy="4073"/>
              </a:xfrm>
            </p:grpSpPr>
            <p:grpSp>
              <p:nvGrpSpPr>
                <p:cNvPr id="90" name="Group 130"/>
                <p:cNvGrpSpPr>
                  <a:grpSpLocks/>
                </p:cNvGrpSpPr>
                <p:nvPr/>
              </p:nvGrpSpPr>
              <p:grpSpPr bwMode="auto">
                <a:xfrm>
                  <a:off x="1614" y="4535"/>
                  <a:ext cx="5690" cy="3013"/>
                  <a:chOff x="1526" y="3681"/>
                  <a:chExt cx="5690" cy="3013"/>
                </a:xfrm>
              </p:grpSpPr>
              <p:grpSp>
                <p:nvGrpSpPr>
                  <p:cNvPr id="93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1526" y="5143"/>
                    <a:ext cx="5690" cy="1551"/>
                    <a:chOff x="1526" y="5143"/>
                    <a:chExt cx="5690" cy="1551"/>
                  </a:xfrm>
                </p:grpSpPr>
                <p:grpSp>
                  <p:nvGrpSpPr>
                    <p:cNvPr id="96" name="Group 1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26" y="5143"/>
                      <a:ext cx="5690" cy="1551"/>
                      <a:chOff x="1526" y="5143"/>
                      <a:chExt cx="5690" cy="1551"/>
                    </a:xfrm>
                  </p:grpSpPr>
                  <p:sp>
                    <p:nvSpPr>
                      <p:cNvPr id="98" name="AutoShape 141" descr="Дуб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1614" y="5855"/>
                        <a:ext cx="5412" cy="839"/>
                      </a:xfrm>
                      <a:custGeom>
                        <a:avLst/>
                        <a:gdLst>
                          <a:gd name="G0" fmla="+- 4466 0 0"/>
                          <a:gd name="G1" fmla="+- 21600 0 4466"/>
                          <a:gd name="G2" fmla="*/ 4466 1 2"/>
                          <a:gd name="G3" fmla="+- 21600 0 G2"/>
                          <a:gd name="G4" fmla="+/ 4466 21600 2"/>
                          <a:gd name="G5" fmla="+/ G1 0 2"/>
                          <a:gd name="G6" fmla="*/ 21600 21600 4466"/>
                          <a:gd name="G7" fmla="*/ G6 1 2"/>
                          <a:gd name="G8" fmla="+- 21600 0 G7"/>
                          <a:gd name="G9" fmla="*/ 21600 1 2"/>
                          <a:gd name="G10" fmla="+- 4466 0 G9"/>
                          <a:gd name="G11" fmla="?: G10 G8 0"/>
                          <a:gd name="G12" fmla="?: G10 G7 21600"/>
                          <a:gd name="T0" fmla="*/ 19367 w 21600"/>
                          <a:gd name="T1" fmla="*/ 10800 h 21600"/>
                          <a:gd name="T2" fmla="*/ 10800 w 21600"/>
                          <a:gd name="T3" fmla="*/ 21600 h 21600"/>
                          <a:gd name="T4" fmla="*/ 2233 w 21600"/>
                          <a:gd name="T5" fmla="*/ 10800 h 21600"/>
                          <a:gd name="T6" fmla="*/ 10800 w 21600"/>
                          <a:gd name="T7" fmla="*/ 0 h 21600"/>
                          <a:gd name="T8" fmla="*/ 4033 w 21600"/>
                          <a:gd name="T9" fmla="*/ 4033 h 21600"/>
                          <a:gd name="T10" fmla="*/ 17567 w 21600"/>
                          <a:gd name="T11" fmla="*/ 17567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4466" y="21600"/>
                            </a:lnTo>
                            <a:lnTo>
                              <a:pt x="17134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blipFill dpi="0" rotWithShape="0">
                        <a:blip r:embed="rId2"/>
                        <a:srcRect/>
                        <a:tile tx="0" ty="0" sx="100000" sy="100000" flip="none" algn="tl"/>
                      </a:blipFill>
                      <a:ln w="9525">
                        <a:solidFill>
                          <a:srgbClr val="FABF8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99" name="AutoShape 140" descr="Гранит"/>
                      <p:cNvSpPr>
                        <a:spLocks noChangeArrowheads="1"/>
                      </p:cNvSpPr>
                      <p:nvPr/>
                    </p:nvSpPr>
                    <p:spPr bwMode="auto">
                      <a:xfrm rot="-2039103">
                        <a:off x="1526" y="5562"/>
                        <a:ext cx="1639" cy="598"/>
                      </a:xfrm>
                      <a:prstGeom prst="parallelogram">
                        <a:avLst>
                          <a:gd name="adj" fmla="val 68520"/>
                        </a:avLst>
                      </a:prstGeom>
                      <a:blipFill dpi="0" rotWithShape="1">
                        <a:blip r:embed="rId5"/>
                        <a:srcRect/>
                        <a:tile tx="0" ty="0" sx="100000" sy="100000" flip="none" algn="tl"/>
                      </a:blipFill>
                      <a:ln w="9525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00" name="Rectangle 139" descr="Гранит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64" y="5143"/>
                        <a:ext cx="3007" cy="712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9525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01" name="AutoShape 138" descr="Гранит"/>
                      <p:cNvSpPr>
                        <a:spLocks noChangeArrowheads="1"/>
                      </p:cNvSpPr>
                      <p:nvPr/>
                    </p:nvSpPr>
                    <p:spPr bwMode="auto">
                      <a:xfrm rot="2158254" flipV="1">
                        <a:off x="5558" y="5577"/>
                        <a:ext cx="1658" cy="583"/>
                      </a:xfrm>
                      <a:prstGeom prst="parallelogram">
                        <a:avLst>
                          <a:gd name="adj" fmla="val 71098"/>
                        </a:avLst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9525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97" name="AutoShape 134" descr="Каштан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30" y="6314"/>
                      <a:ext cx="738" cy="285"/>
                    </a:xfrm>
                    <a:custGeom>
                      <a:avLst/>
                      <a:gdLst>
                        <a:gd name="G0" fmla="+- 5400 0 0"/>
                        <a:gd name="G1" fmla="+- 21600 0 5400"/>
                        <a:gd name="G2" fmla="*/ 5400 1 2"/>
                        <a:gd name="G3" fmla="+- 21600 0 G2"/>
                        <a:gd name="G4" fmla="+/ 5400 21600 2"/>
                        <a:gd name="G5" fmla="+/ G1 0 2"/>
                        <a:gd name="G6" fmla="*/ 21600 21600 5400"/>
                        <a:gd name="G7" fmla="*/ G6 1 2"/>
                        <a:gd name="G8" fmla="+- 21600 0 G7"/>
                        <a:gd name="G9" fmla="*/ 21600 1 2"/>
                        <a:gd name="G10" fmla="+- 5400 0 G9"/>
                        <a:gd name="G11" fmla="?: G10 G8 0"/>
                        <a:gd name="G12" fmla="?: G10 G7 21600"/>
                        <a:gd name="T0" fmla="*/ 18900 w 21600"/>
                        <a:gd name="T1" fmla="*/ 10800 h 21600"/>
                        <a:gd name="T2" fmla="*/ 10800 w 21600"/>
                        <a:gd name="T3" fmla="*/ 21600 h 21600"/>
                        <a:gd name="T4" fmla="*/ 2700 w 21600"/>
                        <a:gd name="T5" fmla="*/ 10800 h 21600"/>
                        <a:gd name="T6" fmla="*/ 10800 w 21600"/>
                        <a:gd name="T7" fmla="*/ 0 h 21600"/>
                        <a:gd name="T8" fmla="*/ 4500 w 21600"/>
                        <a:gd name="T9" fmla="*/ 4500 h 21600"/>
                        <a:gd name="T10" fmla="*/ 17100 w 21600"/>
                        <a:gd name="T11" fmla="*/ 171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94" name="Text Box 1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64" y="3681"/>
                    <a:ext cx="1552" cy="62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rPr>
                      <a:t>Фанера с тканью</a:t>
                    </a:r>
                    <a:endParaRPr kumimoji="0" lang="ru-RU" sz="1800" b="0" i="0" u="none" strike="noStrike" cap="none" normalizeH="0" baseline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latin typeface="Arial Black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5" name="AutoShape 1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365" y="4430"/>
                    <a:ext cx="237" cy="574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91" name="Text Box 129"/>
                <p:cNvSpPr txBox="1">
                  <a:spLocks noChangeArrowheads="1"/>
                </p:cNvSpPr>
                <p:nvPr/>
              </p:nvSpPr>
              <p:spPr bwMode="auto">
                <a:xfrm>
                  <a:off x="5112" y="8181"/>
                  <a:ext cx="2196" cy="42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0" i="0" u="none" strike="noStrike" cap="none" normalizeH="0" baseline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latin typeface="Arial Black" pitchFamily="34" charset="0"/>
                      <a:ea typeface="Calibri" pitchFamily="34" charset="0"/>
                      <a:cs typeface="Times New Roman" pitchFamily="18" charset="0"/>
                    </a:rPr>
                    <a:t>Стол с тканью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latin typeface="Arial Black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" name="AutoShape 128"/>
                <p:cNvSpPr>
                  <a:spLocks noChangeShapeType="1"/>
                </p:cNvSpPr>
                <p:nvPr/>
              </p:nvSpPr>
              <p:spPr bwMode="auto">
                <a:xfrm flipH="1" flipV="1">
                  <a:off x="5282" y="7548"/>
                  <a:ext cx="146" cy="633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8" name="Text Box 126"/>
              <p:cNvSpPr txBox="1">
                <a:spLocks noChangeArrowheads="1"/>
              </p:cNvSpPr>
              <p:nvPr/>
            </p:nvSpPr>
            <p:spPr bwMode="auto">
              <a:xfrm>
                <a:off x="2846" y="5801"/>
                <a:ext cx="1441" cy="56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latin typeface="Arial Black" pitchFamily="34" charset="0"/>
                    <a:ea typeface="Calibri" pitchFamily="34" charset="0"/>
                    <a:cs typeface="Times New Roman" pitchFamily="18" charset="0"/>
                  </a:rPr>
                  <a:t>Зеркало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Arial Black" pitchFamily="34" charset="0"/>
                  <a:cs typeface="Arial" pitchFamily="34" charset="0"/>
                </a:endParaRPr>
              </a:p>
            </p:txBody>
          </p:sp>
          <p:sp>
            <p:nvSpPr>
              <p:cNvPr id="89" name="AutoShape 125"/>
              <p:cNvSpPr>
                <a:spLocks noChangeShapeType="1"/>
              </p:cNvSpPr>
              <p:nvPr/>
            </p:nvSpPr>
            <p:spPr bwMode="auto">
              <a:xfrm>
                <a:off x="4408" y="6602"/>
                <a:ext cx="239" cy="452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5" name="Text Box 123"/>
            <p:cNvSpPr txBox="1">
              <a:spLocks noChangeArrowheads="1"/>
            </p:cNvSpPr>
            <p:nvPr/>
          </p:nvSpPr>
          <p:spPr bwMode="auto">
            <a:xfrm>
              <a:off x="2389" y="9178"/>
              <a:ext cx="1830" cy="45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Arial Black" pitchFamily="34" charset="0"/>
                  <a:ea typeface="Calibri" pitchFamily="34" charset="0"/>
                  <a:cs typeface="Times New Roman" pitchFamily="18" charset="0"/>
                </a:rPr>
                <a:t>Экспонат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86" name="AutoShape 122"/>
            <p:cNvSpPr>
              <a:spLocks noChangeShapeType="1"/>
            </p:cNvSpPr>
            <p:nvPr/>
          </p:nvSpPr>
          <p:spPr bwMode="auto">
            <a:xfrm flipV="1">
              <a:off x="4013" y="8593"/>
              <a:ext cx="634" cy="58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105" name="Group 93"/>
          <p:cNvGrpSpPr>
            <a:grpSpLocks/>
          </p:cNvGrpSpPr>
          <p:nvPr/>
        </p:nvGrpSpPr>
        <p:grpSpPr bwMode="auto">
          <a:xfrm>
            <a:off x="2775833" y="4086812"/>
            <a:ext cx="3613150" cy="2541589"/>
            <a:chOff x="1613" y="10881"/>
            <a:chExt cx="5690" cy="4002"/>
          </a:xfrm>
        </p:grpSpPr>
        <p:sp>
          <p:nvSpPr>
            <p:cNvPr id="106" name="Text Box 120"/>
            <p:cNvSpPr txBox="1">
              <a:spLocks noChangeArrowheads="1"/>
            </p:cNvSpPr>
            <p:nvPr/>
          </p:nvSpPr>
          <p:spPr bwMode="auto">
            <a:xfrm>
              <a:off x="3584" y="10881"/>
              <a:ext cx="1645" cy="4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Black" pitchFamily="34" charset="0"/>
                  <a:ea typeface="Calibri" pitchFamily="34" charset="0"/>
                  <a:cs typeface="Times New Roman" pitchFamily="18" charset="0"/>
                </a:rPr>
                <a:t>Зеркала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cs typeface="Arial" pitchFamily="34" charset="0"/>
              </a:endParaRPr>
            </a:p>
          </p:txBody>
        </p:sp>
        <p:grpSp>
          <p:nvGrpSpPr>
            <p:cNvPr id="118" name="Group 104"/>
            <p:cNvGrpSpPr>
              <a:grpSpLocks/>
            </p:cNvGrpSpPr>
            <p:nvPr/>
          </p:nvGrpSpPr>
          <p:grpSpPr bwMode="auto">
            <a:xfrm>
              <a:off x="1613" y="11876"/>
              <a:ext cx="5690" cy="3007"/>
              <a:chOff x="1613" y="11908"/>
              <a:chExt cx="5690" cy="3007"/>
            </a:xfrm>
          </p:grpSpPr>
          <p:sp>
            <p:nvSpPr>
              <p:cNvPr id="119" name="Text Box 118"/>
              <p:cNvSpPr txBox="1">
                <a:spLocks noChangeArrowheads="1"/>
              </p:cNvSpPr>
              <p:nvPr/>
            </p:nvSpPr>
            <p:spPr bwMode="auto">
              <a:xfrm>
                <a:off x="5381" y="14456"/>
                <a:ext cx="1281" cy="42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Black" pitchFamily="34" charset="0"/>
                    <a:ea typeface="Calibri" pitchFamily="34" charset="0"/>
                    <a:cs typeface="Times New Roman" pitchFamily="18" charset="0"/>
                  </a:rPr>
                  <a:t>Стол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Black" pitchFamily="34" charset="0"/>
                  <a:cs typeface="Arial" pitchFamily="34" charset="0"/>
                </a:endParaRPr>
              </a:p>
            </p:txBody>
          </p:sp>
          <p:grpSp>
            <p:nvGrpSpPr>
              <p:cNvPr id="120" name="Group 105"/>
              <p:cNvGrpSpPr>
                <a:grpSpLocks/>
              </p:cNvGrpSpPr>
              <p:nvPr/>
            </p:nvGrpSpPr>
            <p:grpSpPr bwMode="auto">
              <a:xfrm>
                <a:off x="1613" y="11908"/>
                <a:ext cx="5690" cy="3007"/>
                <a:chOff x="1613" y="11908"/>
                <a:chExt cx="5690" cy="3007"/>
              </a:xfrm>
            </p:grpSpPr>
            <p:sp>
              <p:nvSpPr>
                <p:cNvPr id="121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2046" y="14456"/>
                  <a:ext cx="1626" cy="45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Calibri" pitchFamily="34" charset="0"/>
                      <a:cs typeface="Times New Roman" pitchFamily="18" charset="0"/>
                    </a:rPr>
                    <a:t>Экспонат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Black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2" name="AutoShape 116"/>
                <p:cNvSpPr>
                  <a:spLocks noChangeShapeType="1"/>
                </p:cNvSpPr>
                <p:nvPr/>
              </p:nvSpPr>
              <p:spPr bwMode="auto">
                <a:xfrm flipH="1" flipV="1">
                  <a:off x="5381" y="13957"/>
                  <a:ext cx="316" cy="499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3" name="AutoShape 115"/>
                <p:cNvSpPr>
                  <a:spLocks noChangeShapeType="1"/>
                </p:cNvSpPr>
                <p:nvPr/>
              </p:nvSpPr>
              <p:spPr bwMode="auto">
                <a:xfrm flipH="1">
                  <a:off x="6323" y="11908"/>
                  <a:ext cx="237" cy="720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24" name="Group 110"/>
                <p:cNvGrpSpPr>
                  <a:grpSpLocks/>
                </p:cNvGrpSpPr>
                <p:nvPr/>
              </p:nvGrpSpPr>
              <p:grpSpPr bwMode="auto">
                <a:xfrm>
                  <a:off x="1613" y="12406"/>
                  <a:ext cx="5690" cy="1551"/>
                  <a:chOff x="2515" y="12406"/>
                  <a:chExt cx="5690" cy="1551"/>
                </a:xfrm>
              </p:grpSpPr>
              <p:sp>
                <p:nvSpPr>
                  <p:cNvPr id="129" name="AutoShape 114" descr="Дуб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2603" y="13118"/>
                    <a:ext cx="5412" cy="839"/>
                  </a:xfrm>
                  <a:custGeom>
                    <a:avLst/>
                    <a:gdLst>
                      <a:gd name="G0" fmla="+- 4466 0 0"/>
                      <a:gd name="G1" fmla="+- 21600 0 4466"/>
                      <a:gd name="G2" fmla="*/ 4466 1 2"/>
                      <a:gd name="G3" fmla="+- 21600 0 G2"/>
                      <a:gd name="G4" fmla="+/ 4466 21600 2"/>
                      <a:gd name="G5" fmla="+/ G1 0 2"/>
                      <a:gd name="G6" fmla="*/ 21600 21600 4466"/>
                      <a:gd name="G7" fmla="*/ G6 1 2"/>
                      <a:gd name="G8" fmla="+- 21600 0 G7"/>
                      <a:gd name="G9" fmla="*/ 21600 1 2"/>
                      <a:gd name="G10" fmla="+- 4466 0 G9"/>
                      <a:gd name="G11" fmla="?: G10 G8 0"/>
                      <a:gd name="G12" fmla="?: G10 G7 21600"/>
                      <a:gd name="T0" fmla="*/ 19367 w 21600"/>
                      <a:gd name="T1" fmla="*/ 10800 h 21600"/>
                      <a:gd name="T2" fmla="*/ 10800 w 21600"/>
                      <a:gd name="T3" fmla="*/ 21600 h 21600"/>
                      <a:gd name="T4" fmla="*/ 2233 w 21600"/>
                      <a:gd name="T5" fmla="*/ 10800 h 21600"/>
                      <a:gd name="T6" fmla="*/ 10800 w 21600"/>
                      <a:gd name="T7" fmla="*/ 0 h 21600"/>
                      <a:gd name="T8" fmla="*/ 4033 w 21600"/>
                      <a:gd name="T9" fmla="*/ 4033 h 21600"/>
                      <a:gd name="T10" fmla="*/ 17567 w 21600"/>
                      <a:gd name="T11" fmla="*/ 1756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4466" y="21600"/>
                        </a:lnTo>
                        <a:lnTo>
                          <a:pt x="17134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rgbClr val="FABF8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0" name="AutoShape 113" descr="Гранит"/>
                  <p:cNvSpPr>
                    <a:spLocks noChangeArrowheads="1"/>
                  </p:cNvSpPr>
                  <p:nvPr/>
                </p:nvSpPr>
                <p:spPr bwMode="auto">
                  <a:xfrm rot="-2039103">
                    <a:off x="2515" y="12825"/>
                    <a:ext cx="1639" cy="598"/>
                  </a:xfrm>
                  <a:prstGeom prst="parallelogram">
                    <a:avLst>
                      <a:gd name="adj" fmla="val 68520"/>
                    </a:avLst>
                  </a:prstGeom>
                  <a:blipFill dpi="0" rotWithShape="1">
                    <a:blip r:embed="rId5"/>
                    <a:srcRect/>
                    <a:tile tx="0" ty="0" sx="100000" sy="100000" flip="none" algn="tl"/>
                  </a:blipFill>
                  <a:ln w="9525">
                    <a:solidFill>
                      <a:srgbClr val="7F7F7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1" name="Rectangle 112" descr="Гранит"/>
                  <p:cNvSpPr>
                    <a:spLocks noChangeArrowheads="1"/>
                  </p:cNvSpPr>
                  <p:nvPr/>
                </p:nvSpPr>
                <p:spPr bwMode="auto">
                  <a:xfrm>
                    <a:off x="3853" y="12406"/>
                    <a:ext cx="3007" cy="712"/>
                  </a:xfrm>
                  <a:prstGeom prst="rect">
                    <a:avLst/>
                  </a:pr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solidFill>
                      <a:srgbClr val="7F7F7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2" name="AutoShape 111" descr="Гранит"/>
                  <p:cNvSpPr>
                    <a:spLocks noChangeArrowheads="1"/>
                  </p:cNvSpPr>
                  <p:nvPr/>
                </p:nvSpPr>
                <p:spPr bwMode="auto">
                  <a:xfrm rot="2158254" flipV="1">
                    <a:off x="6547" y="12840"/>
                    <a:ext cx="1658" cy="583"/>
                  </a:xfrm>
                  <a:prstGeom prst="parallelogram">
                    <a:avLst>
                      <a:gd name="adj" fmla="val 71098"/>
                    </a:avLst>
                  </a:pr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solidFill>
                      <a:srgbClr val="7F7F7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7" name="AutoShape 107" descr="Каштан"/>
                <p:cNvSpPr>
                  <a:spLocks noChangeArrowheads="1"/>
                </p:cNvSpPr>
                <p:nvPr/>
              </p:nvSpPr>
              <p:spPr bwMode="auto">
                <a:xfrm>
                  <a:off x="4019" y="13423"/>
                  <a:ext cx="736" cy="459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8" name="AutoShape 106"/>
                <p:cNvSpPr>
                  <a:spLocks noChangeShapeType="1"/>
                </p:cNvSpPr>
                <p:nvPr/>
              </p:nvSpPr>
              <p:spPr bwMode="auto">
                <a:xfrm flipV="1">
                  <a:off x="3362" y="13882"/>
                  <a:ext cx="754" cy="574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37" name="Прямоугольник 136"/>
          <p:cNvSpPr/>
          <p:nvPr/>
        </p:nvSpPr>
        <p:spPr>
          <a:xfrm>
            <a:off x="870825" y="796522"/>
            <a:ext cx="2533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latin typeface="Arial Black" pitchFamily="34" charset="0"/>
              </a:rPr>
              <a:t>1 </a:t>
            </a:r>
            <a:r>
              <a:rPr lang="ru-RU" b="1" u="sng" dirty="0" smtClean="0">
                <a:latin typeface="Arial Black" pitchFamily="34" charset="0"/>
              </a:rPr>
              <a:t>зеркало + ткань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3356812" y="3622796"/>
            <a:ext cx="2533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latin typeface="Arial Black" pitchFamily="34" charset="0"/>
              </a:rPr>
              <a:t>2</a:t>
            </a:r>
            <a:r>
              <a:rPr lang="ru-RU" b="1" u="sng" dirty="0" smtClean="0">
                <a:latin typeface="Arial Black" pitchFamily="34" charset="0"/>
              </a:rPr>
              <a:t> зеркала + ткань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694078" y="457200"/>
            <a:ext cx="4081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Arial Black" pitchFamily="34" charset="0"/>
              </a:rPr>
              <a:t>1 </a:t>
            </a:r>
            <a:r>
              <a:rPr lang="ru-RU" b="1" u="sng" dirty="0" smtClean="0">
                <a:latin typeface="Arial Black" pitchFamily="34" charset="0"/>
              </a:rPr>
              <a:t>зеркало + ткань с боковых </a:t>
            </a:r>
          </a:p>
          <a:p>
            <a:r>
              <a:rPr lang="ru-RU" b="1" u="sng" dirty="0">
                <a:latin typeface="Arial Black" pitchFamily="34" charset="0"/>
              </a:rPr>
              <a:t>с</a:t>
            </a:r>
            <a:r>
              <a:rPr lang="ru-RU" b="1" u="sng" dirty="0" smtClean="0">
                <a:latin typeface="Arial Black" pitchFamily="34" charset="0"/>
              </a:rPr>
              <a:t>торон (можно без зеркала)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04" name="AutoShape 83"/>
          <p:cNvSpPr>
            <a:spLocks noChangeShapeType="1"/>
          </p:cNvSpPr>
          <p:nvPr/>
        </p:nvSpPr>
        <p:spPr bwMode="auto">
          <a:xfrm flipV="1">
            <a:off x="395536" y="2338676"/>
            <a:ext cx="284295" cy="115675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33" name="Text Box 119"/>
          <p:cNvSpPr txBox="1">
            <a:spLocks noChangeArrowheads="1"/>
          </p:cNvSpPr>
          <p:nvPr/>
        </p:nvSpPr>
        <p:spPr bwMode="auto">
          <a:xfrm>
            <a:off x="187069" y="3622796"/>
            <a:ext cx="1995580" cy="311189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Фанера с тканью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34" name="Rectangle 28" descr="Белый мрамор"/>
          <p:cNvSpPr>
            <a:spLocks noChangeArrowheads="1"/>
          </p:cNvSpPr>
          <p:nvPr/>
        </p:nvSpPr>
        <p:spPr bwMode="auto">
          <a:xfrm rot="2117866">
            <a:off x="1178212" y="1820056"/>
            <a:ext cx="45719" cy="1078496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D8D8D8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grpSp>
        <p:nvGrpSpPr>
          <p:cNvPr id="142" name="Группа 141"/>
          <p:cNvGrpSpPr/>
          <p:nvPr/>
        </p:nvGrpSpPr>
        <p:grpSpPr>
          <a:xfrm>
            <a:off x="6427038" y="1639664"/>
            <a:ext cx="720467" cy="1065821"/>
            <a:chOff x="3929058" y="3000372"/>
            <a:chExt cx="874707" cy="1433509"/>
          </a:xfrm>
        </p:grpSpPr>
        <p:sp>
          <p:nvSpPr>
            <p:cNvPr id="143" name="AutoShape 44" descr="Белый мрамор"/>
            <p:cNvSpPr>
              <a:spLocks noChangeArrowheads="1"/>
            </p:cNvSpPr>
            <p:nvPr/>
          </p:nvSpPr>
          <p:spPr bwMode="auto">
            <a:xfrm>
              <a:off x="3929058" y="3000372"/>
              <a:ext cx="874707" cy="1433509"/>
            </a:xfrm>
            <a:prstGeom prst="roundRect">
              <a:avLst>
                <a:gd name="adj" fmla="val 1666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7F7F7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AutoShape 46" descr="Белый мрамор"/>
            <p:cNvSpPr>
              <a:spLocks noChangeArrowheads="1"/>
            </p:cNvSpPr>
            <p:nvPr/>
          </p:nvSpPr>
          <p:spPr bwMode="auto">
            <a:xfrm>
              <a:off x="3929058" y="3357562"/>
              <a:ext cx="857256" cy="1076319"/>
            </a:xfrm>
            <a:prstGeom prst="roundRect">
              <a:avLst>
                <a:gd name="adj" fmla="val 1666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34925">
              <a:noFill/>
              <a:round/>
              <a:headEnd/>
              <a:tailEnd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Below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AutoShape 2" descr="Каштан"/>
            <p:cNvSpPr>
              <a:spLocks noChangeArrowheads="1"/>
            </p:cNvSpPr>
            <p:nvPr/>
          </p:nvSpPr>
          <p:spPr bwMode="auto">
            <a:xfrm>
              <a:off x="4143372" y="4071942"/>
              <a:ext cx="401638" cy="16192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6" name="AutoShape 131"/>
          <p:cNvSpPr>
            <a:spLocks noChangeShapeType="1"/>
          </p:cNvSpPr>
          <p:nvPr/>
        </p:nvSpPr>
        <p:spPr bwMode="auto">
          <a:xfrm>
            <a:off x="6462863" y="1378962"/>
            <a:ext cx="249206" cy="26070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47" name="Text Box 132"/>
          <p:cNvSpPr txBox="1">
            <a:spLocks noChangeArrowheads="1"/>
          </p:cNvSpPr>
          <p:nvPr/>
        </p:nvSpPr>
        <p:spPr bwMode="auto">
          <a:xfrm>
            <a:off x="4180448" y="1564306"/>
            <a:ext cx="1586235" cy="528441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Дополнительные боковые фанеры с тканью.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8" name="AutoShape 131"/>
          <p:cNvSpPr>
            <a:spLocks noChangeShapeType="1"/>
          </p:cNvSpPr>
          <p:nvPr/>
        </p:nvSpPr>
        <p:spPr bwMode="auto">
          <a:xfrm>
            <a:off x="5268842" y="2069186"/>
            <a:ext cx="306387" cy="36719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49" name="Text Box 132"/>
          <p:cNvSpPr txBox="1">
            <a:spLocks noChangeArrowheads="1"/>
          </p:cNvSpPr>
          <p:nvPr/>
        </p:nvSpPr>
        <p:spPr bwMode="auto">
          <a:xfrm>
            <a:off x="5747891" y="4407528"/>
            <a:ext cx="976687" cy="371664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Фанера с тканью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150" name="Группа 149"/>
          <p:cNvGrpSpPr/>
          <p:nvPr/>
        </p:nvGrpSpPr>
        <p:grpSpPr>
          <a:xfrm>
            <a:off x="3833852" y="4525335"/>
            <a:ext cx="1369765" cy="1071570"/>
            <a:chOff x="3714744" y="3214686"/>
            <a:chExt cx="1608144" cy="1285884"/>
          </a:xfrm>
        </p:grpSpPr>
        <p:sp>
          <p:nvSpPr>
            <p:cNvPr id="151" name="Rectangle 3" descr="Белый мрамор"/>
            <p:cNvSpPr>
              <a:spLocks noChangeArrowheads="1"/>
            </p:cNvSpPr>
            <p:nvPr/>
          </p:nvSpPr>
          <p:spPr bwMode="auto">
            <a:xfrm>
              <a:off x="3786182" y="3214686"/>
              <a:ext cx="750888" cy="1158877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7F7F7F"/>
              </a:solidFill>
              <a:miter lim="800000"/>
              <a:headEnd/>
              <a:tailEnd/>
            </a:ln>
            <a:effectLst/>
            <a:scene3d>
              <a:camera prst="perspective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Rectangle 3" descr="Белый мрамор"/>
            <p:cNvSpPr>
              <a:spLocks noChangeArrowheads="1"/>
            </p:cNvSpPr>
            <p:nvPr/>
          </p:nvSpPr>
          <p:spPr bwMode="auto">
            <a:xfrm>
              <a:off x="4572000" y="3214686"/>
              <a:ext cx="750888" cy="1158877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7F7F7F"/>
              </a:solidFill>
              <a:miter lim="800000"/>
              <a:headEnd/>
              <a:tailEnd/>
            </a:ln>
            <a:effectLst/>
            <a:scene3d>
              <a:camera prst="perspective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Rectangle 3" descr="Белый мрамор"/>
            <p:cNvSpPr>
              <a:spLocks noChangeArrowheads="1"/>
            </p:cNvSpPr>
            <p:nvPr/>
          </p:nvSpPr>
          <p:spPr bwMode="auto">
            <a:xfrm>
              <a:off x="4357686" y="3286124"/>
              <a:ext cx="928694" cy="1158877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ContrastingLeftFacing"/>
              <a:lightRig rig="flood" dir="t">
                <a:rot lat="0" lon="0" rev="13800000"/>
              </a:lightRig>
            </a:scene3d>
            <a:sp3d extrusionH="107950" prstMaterial="plastic">
              <a:bevelT w="82550" h="63500"/>
              <a:bevelB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Rectangle 3" descr="Белый мрамор"/>
            <p:cNvSpPr>
              <a:spLocks noChangeArrowheads="1"/>
            </p:cNvSpPr>
            <p:nvPr/>
          </p:nvSpPr>
          <p:spPr bwMode="auto">
            <a:xfrm>
              <a:off x="3714744" y="3286124"/>
              <a:ext cx="1000132" cy="1158877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ContrastingRightFacing"/>
              <a:lightRig rig="flood" dir="t">
                <a:rot lat="0" lon="0" rev="13800000"/>
              </a:lightRig>
            </a:scene3d>
            <a:sp3d extrusionH="107950" prstMaterial="plastic">
              <a:bevelT w="82550" h="63500"/>
              <a:bevelB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Rectangle 3" descr="Белый мрамор"/>
            <p:cNvSpPr>
              <a:spLocks noChangeArrowheads="1"/>
            </p:cNvSpPr>
            <p:nvPr/>
          </p:nvSpPr>
          <p:spPr bwMode="auto">
            <a:xfrm>
              <a:off x="4572000" y="3429000"/>
              <a:ext cx="750888" cy="107157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Below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Rectangle 3" descr="Белый мрамор"/>
            <p:cNvSpPr>
              <a:spLocks noChangeArrowheads="1"/>
            </p:cNvSpPr>
            <p:nvPr/>
          </p:nvSpPr>
          <p:spPr bwMode="auto">
            <a:xfrm>
              <a:off x="3786182" y="3429000"/>
              <a:ext cx="750888" cy="107157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Below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AutoShape 3" descr="Каштан"/>
            <p:cNvSpPr>
              <a:spLocks noChangeArrowheads="1"/>
            </p:cNvSpPr>
            <p:nvPr/>
          </p:nvSpPr>
          <p:spPr bwMode="auto">
            <a:xfrm>
              <a:off x="4643438" y="4071942"/>
              <a:ext cx="500066" cy="23336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AutoShape 3" descr="Каштан"/>
            <p:cNvSpPr>
              <a:spLocks noChangeArrowheads="1"/>
            </p:cNvSpPr>
            <p:nvPr/>
          </p:nvSpPr>
          <p:spPr bwMode="auto">
            <a:xfrm>
              <a:off x="3857620" y="4071942"/>
              <a:ext cx="500066" cy="23336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6147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04" y="21071"/>
            <a:ext cx="7868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 </a:t>
            </a:r>
            <a:r>
              <a:rPr lang="ru-RU" sz="2800" b="1" dirty="0" smtClean="0">
                <a:effectLst>
                  <a:reflection blurRad="6350" stA="28000" endPos="455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2 этап – Полевые исследования</a:t>
            </a:r>
            <a:endParaRPr lang="ru-RU" sz="2800" b="1" dirty="0">
              <a:effectLst>
                <a:reflection blurRad="6350" stA="28000" endPos="45500" dir="5400000" sy="-100000" algn="bl" rotWithShape="0"/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4382" y="544291"/>
            <a:ext cx="6386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Arial Black" pitchFamily="34" charset="0"/>
              </a:rPr>
              <a:t> Съемка  экспонатов,  с использованием разработанной схемой съемки.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Arial Black" pitchFamily="34" charset="0"/>
              </a:rPr>
              <a:t>Отбор, сортировка и оцифровка фотографий.</a:t>
            </a:r>
            <a:endParaRPr lang="ru-RU" sz="2000" b="1" dirty="0">
              <a:latin typeface="Arial Black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022" y="1744620"/>
            <a:ext cx="4344890" cy="2888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673" y="836712"/>
            <a:ext cx="3923896" cy="30145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3766090"/>
            <a:ext cx="2880320" cy="309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72166" y="3456424"/>
            <a:ext cx="3071834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Black" pitchFamily="34" charset="0"/>
              </a:rPr>
              <a:t>Максимальный эффект от цветового отражения экспонат достигает если  помещен в цветовой фон с четырех сторон.</a:t>
            </a:r>
            <a:endParaRPr lang="ru-RU" sz="2400" b="1" dirty="0">
              <a:latin typeface="Arial Black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719591" y="1979522"/>
            <a:ext cx="1334530" cy="1251770"/>
            <a:chOff x="7092778" y="1025610"/>
            <a:chExt cx="1334530" cy="125177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380312" y="1052736"/>
              <a:ext cx="792088" cy="663144"/>
            </a:xfrm>
            <a:prstGeom prst="rect">
              <a:avLst/>
            </a:prstGeom>
            <a:gradFill flip="none" rotWithShape="1">
              <a:gsLst>
                <a:gs pos="0">
                  <a:srgbClr val="FF9900">
                    <a:tint val="66000"/>
                    <a:satMod val="160000"/>
                  </a:srgbClr>
                </a:gs>
                <a:gs pos="50000">
                  <a:srgbClr val="FF9900">
                    <a:tint val="44500"/>
                    <a:satMod val="160000"/>
                  </a:srgbClr>
                </a:gs>
                <a:gs pos="100000">
                  <a:srgbClr val="FF99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7092778" y="1025611"/>
              <a:ext cx="284206" cy="1251769"/>
            </a:xfrm>
            <a:custGeom>
              <a:avLst/>
              <a:gdLst>
                <a:gd name="connsiteX0" fmla="*/ 284206 w 284206"/>
                <a:gd name="connsiteY0" fmla="*/ 0 h 1223319"/>
                <a:gd name="connsiteX1" fmla="*/ 284206 w 284206"/>
                <a:gd name="connsiteY1" fmla="*/ 679621 h 1223319"/>
                <a:gd name="connsiteX2" fmla="*/ 0 w 284206"/>
                <a:gd name="connsiteY2" fmla="*/ 1223319 h 1223319"/>
                <a:gd name="connsiteX3" fmla="*/ 12357 w 284206"/>
                <a:gd name="connsiteY3" fmla="*/ 432486 h 1223319"/>
                <a:gd name="connsiteX4" fmla="*/ 284206 w 284206"/>
                <a:gd name="connsiteY4" fmla="*/ 0 h 1223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206" h="1223319">
                  <a:moveTo>
                    <a:pt x="284206" y="0"/>
                  </a:moveTo>
                  <a:lnTo>
                    <a:pt x="284206" y="679621"/>
                  </a:lnTo>
                  <a:lnTo>
                    <a:pt x="0" y="1223319"/>
                  </a:lnTo>
                  <a:lnTo>
                    <a:pt x="12357" y="432486"/>
                  </a:lnTo>
                  <a:lnTo>
                    <a:pt x="28420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9900">
                    <a:tint val="66000"/>
                    <a:satMod val="160000"/>
                  </a:srgbClr>
                </a:gs>
                <a:gs pos="50000">
                  <a:srgbClr val="FF9900">
                    <a:tint val="44500"/>
                    <a:satMod val="160000"/>
                  </a:srgbClr>
                </a:gs>
                <a:gs pos="100000">
                  <a:srgbClr val="FF99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 flipH="1">
              <a:off x="8172400" y="1025610"/>
              <a:ext cx="246972" cy="1251769"/>
            </a:xfrm>
            <a:custGeom>
              <a:avLst/>
              <a:gdLst>
                <a:gd name="connsiteX0" fmla="*/ 284206 w 284206"/>
                <a:gd name="connsiteY0" fmla="*/ 0 h 1223319"/>
                <a:gd name="connsiteX1" fmla="*/ 284206 w 284206"/>
                <a:gd name="connsiteY1" fmla="*/ 679621 h 1223319"/>
                <a:gd name="connsiteX2" fmla="*/ 0 w 284206"/>
                <a:gd name="connsiteY2" fmla="*/ 1223319 h 1223319"/>
                <a:gd name="connsiteX3" fmla="*/ 12357 w 284206"/>
                <a:gd name="connsiteY3" fmla="*/ 432486 h 1223319"/>
                <a:gd name="connsiteX4" fmla="*/ 284206 w 284206"/>
                <a:gd name="connsiteY4" fmla="*/ 0 h 1223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206" h="1223319">
                  <a:moveTo>
                    <a:pt x="284206" y="0"/>
                  </a:moveTo>
                  <a:lnTo>
                    <a:pt x="284206" y="679621"/>
                  </a:lnTo>
                  <a:lnTo>
                    <a:pt x="0" y="1223319"/>
                  </a:lnTo>
                  <a:lnTo>
                    <a:pt x="12357" y="432486"/>
                  </a:lnTo>
                  <a:lnTo>
                    <a:pt x="28420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9900">
                    <a:tint val="66000"/>
                    <a:satMod val="160000"/>
                  </a:srgbClr>
                </a:gs>
                <a:gs pos="50000">
                  <a:srgbClr val="FF9900">
                    <a:tint val="44500"/>
                    <a:satMod val="160000"/>
                  </a:srgbClr>
                </a:gs>
                <a:gs pos="100000">
                  <a:srgbClr val="FF99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7105135" y="1692876"/>
              <a:ext cx="1322173" cy="580767"/>
            </a:xfrm>
            <a:custGeom>
              <a:avLst/>
              <a:gdLst>
                <a:gd name="connsiteX0" fmla="*/ 271849 w 1322173"/>
                <a:gd name="connsiteY0" fmla="*/ 0 h 580767"/>
                <a:gd name="connsiteX1" fmla="*/ 1062681 w 1322173"/>
                <a:gd name="connsiteY1" fmla="*/ 0 h 580767"/>
                <a:gd name="connsiteX2" fmla="*/ 1322173 w 1322173"/>
                <a:gd name="connsiteY2" fmla="*/ 580767 h 580767"/>
                <a:gd name="connsiteX3" fmla="*/ 0 w 1322173"/>
                <a:gd name="connsiteY3" fmla="*/ 568410 h 580767"/>
                <a:gd name="connsiteX4" fmla="*/ 271849 w 1322173"/>
                <a:gd name="connsiteY4" fmla="*/ 0 h 58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2173" h="580767">
                  <a:moveTo>
                    <a:pt x="271849" y="0"/>
                  </a:moveTo>
                  <a:lnTo>
                    <a:pt x="1062681" y="0"/>
                  </a:lnTo>
                  <a:lnTo>
                    <a:pt x="1322173" y="580767"/>
                  </a:lnTo>
                  <a:lnTo>
                    <a:pt x="0" y="568410"/>
                  </a:lnTo>
                  <a:lnTo>
                    <a:pt x="27184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9900">
                    <a:tint val="66000"/>
                    <a:satMod val="160000"/>
                  </a:srgbClr>
                </a:gs>
                <a:gs pos="50000">
                  <a:srgbClr val="FF9900">
                    <a:tint val="44500"/>
                    <a:satMod val="160000"/>
                  </a:srgbClr>
                </a:gs>
                <a:gs pos="100000">
                  <a:srgbClr val="FF99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2379"/>
            <a:ext cx="5616624" cy="5914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171950" y="0"/>
            <a:ext cx="49727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atin typeface="Arial Black" pitchFamily="34" charset="0"/>
              </a:rPr>
              <a:t>Полевые испытания по схеме: «Ткань с боковых сторон без использования зеркал»</a:t>
            </a:r>
            <a:endParaRPr lang="ru-RU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46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2288" y="1889470"/>
            <a:ext cx="244264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Сиреневый фон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53051"/>
            <a:ext cx="2868815" cy="33727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_412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4929" y="89581"/>
            <a:ext cx="3957863" cy="3887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364088" y="3977206"/>
            <a:ext cx="3779912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Горшок  получает  отблеск и желтого,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 и сиреневого цвета. Объект становится более ярким, впитывая цветовую гамму. Можно экспериментировать используя схему радуга (описание в приложенной инструкции)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4458" y="3002837"/>
            <a:ext cx="3104158" cy="38788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5127410"/>
            <a:ext cx="2770403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Использование яркости/контраста для </a:t>
            </a:r>
            <a:r>
              <a:rPr lang="ru-RU" b="1" dirty="0">
                <a:latin typeface="Arial Black" pitchFamily="34" charset="0"/>
              </a:rPr>
              <a:t>фотографии (описание в приложенной инструкции</a:t>
            </a:r>
            <a:r>
              <a:rPr lang="ru-RU" b="1" dirty="0" smtClean="0">
                <a:latin typeface="Arial Black" pitchFamily="34" charset="0"/>
              </a:rPr>
              <a:t>)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38092" y="-47278"/>
            <a:ext cx="42420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atin typeface="Arial Black" pitchFamily="34" charset="0"/>
              </a:rPr>
              <a:t>Полевые испытания по схеме: «Ткань с боковых сторон без использования зеркал» с использованием 2 тканей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77829" y="888301"/>
            <a:ext cx="52844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Использование  двух зеркал для получения трехмерного изображения.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Плюс этого способа – получение двух проекций экспоната с максимальной освещенностью. Недостатки - трудно удерживать зеркала под нужным углом руками, чтобы получить максимальное освещение экспоната или состыковки зеркал.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4" y="332656"/>
            <a:ext cx="3862884" cy="3140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4" y="3717032"/>
            <a:ext cx="4033003" cy="3140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3808576"/>
            <a:ext cx="4950363" cy="3049424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4214642" y="3808576"/>
            <a:ext cx="4929358" cy="4763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ru-RU" sz="1400" dirty="0" smtClean="0">
                <a:solidFill>
                  <a:sysClr val="windowText" lastClr="000000"/>
                </a:solidFill>
                <a:latin typeface="Arial Black" pitchFamily="34" charset="0"/>
              </a:rPr>
              <a:t>Проекция объекта с трех сторон - зеркала практически перпендикулярны столу</a:t>
            </a:r>
            <a:endParaRPr lang="ru-RU" sz="1400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3043" y="3715447"/>
            <a:ext cx="3890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  <a:latin typeface="Arial Black" pitchFamily="34" charset="0"/>
              </a:rPr>
              <a:t>Проекция объекта с трех сторон -</a:t>
            </a:r>
          </a:p>
          <a:p>
            <a:pPr algn="ctr"/>
            <a:r>
              <a:rPr lang="ru-RU" sz="1400" dirty="0" smtClean="0">
                <a:solidFill>
                  <a:sysClr val="windowText" lastClr="000000"/>
                </a:solidFill>
                <a:latin typeface="Arial Black" pitchFamily="34" charset="0"/>
              </a:rPr>
              <a:t>зеркала наклонены под углом</a:t>
            </a:r>
            <a:endParaRPr lang="ru-RU" sz="1400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71950" y="0"/>
            <a:ext cx="49727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atin typeface="Arial Black" pitchFamily="34" charset="0"/>
              </a:rPr>
              <a:t>Полевые испытания по схеме: 2 зеркала + ткань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145" y="23722"/>
            <a:ext cx="61206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 Black" pitchFamily="34" charset="0"/>
              </a:rPr>
              <a:t>Использование  одного зеркала упрощает задачу ручной коррекции для максимального освещения  и четкости изображения т. к. зеркало перемещается в одной плоскости и его проще зафиксировать. Кроме этого мы получаем дополнительный вид сверху и обратную сторону экспоната на одной фотографии.</a:t>
            </a:r>
          </a:p>
          <a:p>
            <a:pPr algn="ctr"/>
            <a:r>
              <a:rPr lang="ru-RU" sz="1600" b="1" dirty="0" smtClean="0">
                <a:latin typeface="Arial Black" pitchFamily="34" charset="0"/>
              </a:rPr>
              <a:t>Для оцифровки фотографии можно использовать только вид сверху, т. к. он наиболее яркий и имеет небольшой эффект объемности.</a:t>
            </a:r>
            <a:endParaRPr lang="ru-RU" sz="1600" b="1" dirty="0"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2" y="2204864"/>
            <a:ext cx="2915816" cy="28740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5314" y="2607036"/>
            <a:ext cx="3318686" cy="426363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26511" y="2607036"/>
            <a:ext cx="1717898" cy="212308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8244409" y="4238600"/>
            <a:ext cx="720080" cy="14401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3415" y="2578267"/>
            <a:ext cx="3201899" cy="4330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-23035" y="23722"/>
            <a:ext cx="28629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atin typeface="Arial Black" pitchFamily="34" charset="0"/>
              </a:rPr>
              <a:t>Полевые испытания по схеме:</a:t>
            </a:r>
          </a:p>
          <a:p>
            <a:pPr algn="ctr"/>
            <a:r>
              <a:rPr lang="ru-RU" sz="2400" b="1" u="sng" dirty="0" smtClean="0">
                <a:latin typeface="Arial Black" pitchFamily="34" charset="0"/>
              </a:rPr>
              <a:t> «1 зеркало + ткань»</a:t>
            </a:r>
            <a:endParaRPr lang="ru-RU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83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0" dirty="0" smtClean="0">
                <a:solidFill>
                  <a:schemeClr val="tx1"/>
                </a:solidFill>
                <a:effectLst>
                  <a:reflection blurRad="6350" stA="26000" endPos="45500" dir="5400000" sy="-100000" algn="bl" rotWithShape="0"/>
                </a:effectLst>
                <a:latin typeface="Arial Black" pitchFamily="34" charset="0"/>
                <a:cs typeface="Courier New" pitchFamily="49" charset="0"/>
              </a:rPr>
              <a:t>Результаты этапа</a:t>
            </a:r>
            <a:br>
              <a:rPr lang="ru-RU" sz="2800" b="0" dirty="0" smtClean="0">
                <a:solidFill>
                  <a:schemeClr val="tx1"/>
                </a:solidFill>
                <a:effectLst>
                  <a:reflection blurRad="6350" stA="26000" endPos="45500" dir="5400000" sy="-100000" algn="bl" rotWithShape="0"/>
                </a:effectLst>
                <a:latin typeface="Arial Black" pitchFamily="34" charset="0"/>
                <a:cs typeface="Courier New" pitchFamily="49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>
                  <a:reflection blurRad="6350" stA="26000" endPos="45500" dir="5400000" sy="-100000" algn="bl" rotWithShape="0"/>
                </a:effectLst>
                <a:latin typeface="Arial Black" pitchFamily="34" charset="0"/>
                <a:cs typeface="Courier New" pitchFamily="49" charset="0"/>
              </a:rPr>
              <a:t> «Полевые исследования»</a:t>
            </a:r>
            <a:endParaRPr lang="ru-RU" sz="2800" b="0" dirty="0">
              <a:solidFill>
                <a:schemeClr val="tx1"/>
              </a:solidFill>
              <a:effectLst>
                <a:reflection blurRad="6350" stA="26000" endPos="45500" dir="5400000" sy="-100000" algn="bl" rotWithShape="0"/>
              </a:effectLst>
              <a:latin typeface="Arial Black" pitchFamily="34" charset="0"/>
              <a:cs typeface="Courier New" pitchFamily="49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1124744"/>
            <a:ext cx="9144000" cy="446449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>
                <a:latin typeface="Arial Black" pitchFamily="34" charset="0"/>
                <a:cs typeface="Courier New" pitchFamily="49" charset="0"/>
              </a:rPr>
              <a:t>Выбрана для съемки схема с одним зеркалом, если надо показать вид экспоната сверху и с обратной </a:t>
            </a:r>
            <a:r>
              <a:rPr lang="ru-RU" sz="2000" b="1" dirty="0">
                <a:latin typeface="Arial Black" pitchFamily="34" charset="0"/>
                <a:cs typeface="Courier New" pitchFamily="49" charset="0"/>
              </a:rPr>
              <a:t>стороны</a:t>
            </a:r>
            <a:r>
              <a:rPr lang="ru-RU" sz="2000" b="1" dirty="0" smtClean="0">
                <a:latin typeface="Arial Black" pitchFamily="34" charset="0"/>
                <a:cs typeface="Courier New" pitchFamily="49" charset="0"/>
              </a:rPr>
              <a:t>. Одно зеркало более эффективно и удобно в эксплуатации, дает дополнительное освещение и проекции экспоната, что актуально если экспонат имеет круговой орнамент и вид сверху, который неплохо бы увидеть не делая дополнительных фотографий.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>
                <a:latin typeface="Arial Black" pitchFamily="34" charset="0"/>
                <a:cs typeface="Courier New" pitchFamily="49" charset="0"/>
              </a:rPr>
              <a:t>Двойная цветовая гамма для фона наиболее эффективно подчеркивает и оттеняет экспонат. Эту схему также можно использовать для съемки.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>
                <a:latin typeface="Arial Black" pitchFamily="34" charset="0"/>
                <a:cs typeface="Courier New" pitchFamily="49" charset="0"/>
              </a:rPr>
              <a:t>Схема съемки и инструкция доработана для одного зеркала.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>
                <a:latin typeface="Arial Black" pitchFamily="34" charset="0"/>
                <a:cs typeface="Courier New" pitchFamily="49" charset="0"/>
              </a:rPr>
              <a:t>Инструкция для оцифровки в программе </a:t>
            </a:r>
            <a:r>
              <a:rPr lang="en-US" sz="2000" b="1" dirty="0" smtClean="0">
                <a:latin typeface="Arial Black" pitchFamily="34" charset="0"/>
                <a:cs typeface="Courier New" pitchFamily="49" charset="0"/>
              </a:rPr>
              <a:t>GIMP </a:t>
            </a:r>
            <a:r>
              <a:rPr lang="ru-RU" sz="2000" b="1" dirty="0" smtClean="0">
                <a:latin typeface="Arial Black" pitchFamily="34" charset="0"/>
                <a:cs typeface="Courier New" pitchFamily="49" charset="0"/>
              </a:rPr>
              <a:t>апробирована и подтверждена.</a:t>
            </a:r>
          </a:p>
        </p:txBody>
      </p:sp>
    </p:spTree>
    <p:extLst>
      <p:ext uri="{BB962C8B-B14F-4D97-AF65-F5344CB8AC3E}">
        <p14:creationId xmlns:p14="http://schemas.microsoft.com/office/powerpoint/2010/main" val="13701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680960" cy="53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0" dirty="0" smtClean="0">
                <a:solidFill>
                  <a:schemeClr val="tx1"/>
                </a:solidFill>
                <a:effectLst>
                  <a:reflection blurRad="6350" stA="28000" endPos="455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3 этап - Итоговый </a:t>
            </a:r>
            <a:endParaRPr lang="ru-RU" sz="2800" b="0" dirty="0">
              <a:solidFill>
                <a:schemeClr val="tx1"/>
              </a:solidFill>
              <a:effectLst>
                <a:reflection blurRad="6350" stA="28000" endPos="45500" dir="5400000" sy="-100000" algn="bl" rotWithShape="0"/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483766" y="4933018"/>
            <a:ext cx="4608513" cy="45017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ru-RU" sz="2000" b="1" dirty="0" smtClean="0">
                <a:latin typeface="Arial Black" pitchFamily="34" charset="0"/>
                <a:cs typeface="Times New Roman" pitchFamily="18" charset="0"/>
              </a:rPr>
              <a:t>Перспективы проекта</a:t>
            </a:r>
            <a:endParaRPr lang="ru-RU" sz="2000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55" y="5373963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 Black" pitchFamily="34" charset="0"/>
                <a:cs typeface="Arial" pitchFamily="34" charset="0"/>
              </a:rPr>
              <a:t>Результаты данного проекта можно использовать как визитную карточку музея химии. Можно разместить ссылку на сайте школы №1195, чтобы любой желающий мог ознакомиться с ним. Схемы съемки и инструкцию можно использовать на уроках технологии и ИЗО, развивая творческий потенциал учащихся (для получения фотографий с богатой цветовой гаммой или дополнительной проекцией экспоната в одной фотографии). </a:t>
            </a:r>
            <a:endParaRPr lang="ru-RU" sz="1600" dirty="0"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583079"/>
              </p:ext>
            </p:extLst>
          </p:nvPr>
        </p:nvGraphicFramePr>
        <p:xfrm>
          <a:off x="107503" y="811312"/>
          <a:ext cx="8928993" cy="34639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8345"/>
                <a:gridCol w="2948849"/>
                <a:gridCol w="3128962"/>
                <a:gridCol w="486733"/>
                <a:gridCol w="843390"/>
                <a:gridCol w="1022714"/>
              </a:tblGrid>
              <a:tr h="210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Предмет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Материал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Характеристика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Кол-во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Цена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Сумма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83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Фотоаппарат: в </a:t>
                      </a: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проекте </a:t>
                      </a:r>
                      <a:r>
                        <a:rPr lang="ru-RU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использовался </a:t>
                      </a:r>
                      <a:r>
                        <a:rPr lang="en-US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DNikon</a:t>
                      </a:r>
                      <a:r>
                        <a:rPr lang="ru-RU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3200</a:t>
                      </a:r>
                      <a:endParaRPr lang="ru-RU" sz="11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24.70 млн пикс., матрица: 23.2 x 15.4 мм, карты: SD, поддержка RAW, скорость съемки: 4 кадров/с, видео разрешением до 1920x1080</a:t>
                      </a:r>
                      <a:r>
                        <a:rPr lang="ru-RU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─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cs typeface="Arial" pitchFamily="34" charset="0"/>
                        </a:rPr>
                        <a:t>─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Стол/парта (можно использовать школьные )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cs typeface="Arial" pitchFamily="34" charset="0"/>
                        </a:rPr>
                        <a:t>1200 Х 550 Х 750мм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≈1000руб.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+(-)2000 руб.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10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Фанера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cs typeface="Arial" pitchFamily="34" charset="0"/>
                        </a:rPr>
                        <a:t>1,5м Х 1,5м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≈450руб.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450 </a:t>
                      </a: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руб.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10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Зеркало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1, 5 м Х 1м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cs typeface="Arial" pitchFamily="34" charset="0"/>
                        </a:rPr>
                        <a:t>≈1000руб.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000 </a:t>
                      </a: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руб.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21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ru-RU" sz="1100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Ткань (основание)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2м Х 3м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Цвета</a:t>
                      </a: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: жёлтый/синий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cs typeface="Arial" pitchFamily="34" charset="0"/>
                        </a:rPr>
                        <a:t>≈400руб.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400 руб.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22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ru-RU" sz="1100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Ткань (для 3 </a:t>
                      </a:r>
                      <a:r>
                        <a:rPr lang="ru-RU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сторон или двойной</a:t>
                      </a:r>
                      <a:r>
                        <a:rPr lang="ru-RU" sz="110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цветовой гаммы</a:t>
                      </a:r>
                      <a:r>
                        <a:rPr lang="ru-RU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1м Х </a:t>
                      </a:r>
                      <a:r>
                        <a:rPr lang="ru-RU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2м</a:t>
                      </a:r>
                      <a:r>
                        <a:rPr lang="en-US" sz="110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ru-RU" sz="1100" b="1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Цвета</a:t>
                      </a: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: темно-зеленый, сиреневый, темно-синий и т.п.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3-4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cs typeface="Arial" pitchFamily="34" charset="0"/>
                        </a:rPr>
                        <a:t>≈200руб.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600-800 руб.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094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cs typeface="Arial" pitchFamily="34" charset="0"/>
                        </a:rPr>
                        <a:t>GIMP </a:t>
                      </a:r>
                      <a:r>
                        <a:rPr lang="ru-RU" sz="1100" b="1">
                          <a:effectLst/>
                          <a:latin typeface="Arial" pitchFamily="34" charset="0"/>
                          <a:cs typeface="Arial" pitchFamily="34" charset="0"/>
                        </a:rPr>
                        <a:t>2 (бесплатно предоставляемое программное обеспечение)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46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Смета </a:t>
                      </a: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составлена на </a:t>
                      </a:r>
                      <a:r>
                        <a:rPr lang="ru-RU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ноябрь/декабрь </a:t>
                      </a: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2014 год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Итог мах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≈4650руб</a:t>
                      </a: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8229600" cy="14675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74320" y="344761"/>
            <a:ext cx="7680960" cy="38901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marL="457200" indent="-457200">
              <a:buFont typeface="Wingdings" pitchFamily="2" charset="2"/>
              <a:buChar char="ü"/>
            </a:pPr>
            <a:r>
              <a:rPr lang="ru-RU" sz="1800" b="1" dirty="0" smtClean="0">
                <a:latin typeface="Arial Black" pitchFamily="34" charset="0"/>
                <a:cs typeface="Arial" pitchFamily="34" charset="0"/>
              </a:rPr>
              <a:t>Корректировка сметы</a:t>
            </a:r>
            <a:endParaRPr lang="ru-RU" sz="18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2825" y="4303433"/>
            <a:ext cx="8800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1600" b="1" dirty="0">
                <a:latin typeface="Arial Black" pitchFamily="34" charset="0"/>
                <a:cs typeface="Arial" pitchFamily="34" charset="0"/>
              </a:rPr>
              <a:t>Корректировка </a:t>
            </a:r>
            <a:r>
              <a:rPr lang="ru-RU" sz="1600" b="1" dirty="0" smtClean="0">
                <a:latin typeface="Arial Black" pitchFamily="34" charset="0"/>
                <a:cs typeface="Arial" pitchFamily="34" charset="0"/>
              </a:rPr>
              <a:t>инструкции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1600" b="1" dirty="0">
                <a:latin typeface="Arial Black" pitchFamily="34" charset="0"/>
              </a:rPr>
              <a:t>Создание виртуального музея  и размещение экспозиции в программе «ОС3. Хронолайнер</a:t>
            </a:r>
            <a:r>
              <a:rPr lang="ru-RU" sz="1600" b="1" dirty="0" smtClean="0">
                <a:latin typeface="Arial Black" pitchFamily="34" charset="0"/>
              </a:rPr>
              <a:t>»</a:t>
            </a:r>
            <a:endParaRPr lang="ru-RU" sz="16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_418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571612"/>
            <a:ext cx="3782767" cy="50235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6699" y="43317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 Black" pitchFamily="34" charset="0"/>
              </a:rPr>
              <a:t> </a:t>
            </a:r>
            <a:r>
              <a:rPr lang="ru-RU" sz="2000" b="1" dirty="0" smtClean="0">
                <a:latin typeface="Arial Black" pitchFamily="34" charset="0"/>
              </a:rPr>
              <a:t>Первая маслобойка</a:t>
            </a:r>
          </a:p>
          <a:p>
            <a:pPr algn="ctr"/>
            <a:r>
              <a:rPr lang="ru-RU" sz="2000" b="1" dirty="0" smtClean="0">
                <a:latin typeface="Arial Black" pitchFamily="34" charset="0"/>
              </a:rPr>
              <a:t> появилась в  </a:t>
            </a:r>
            <a:r>
              <a:rPr lang="en-US" sz="2000" b="1" dirty="0" smtClean="0">
                <a:latin typeface="Arial Black" pitchFamily="34" charset="0"/>
              </a:rPr>
              <a:t>XII</a:t>
            </a:r>
            <a:r>
              <a:rPr lang="ru-RU" sz="2000" b="1" dirty="0" smtClean="0">
                <a:latin typeface="Arial Black" pitchFamily="34" charset="0"/>
              </a:rPr>
              <a:t> веке.</a:t>
            </a:r>
          </a:p>
          <a:p>
            <a:pPr algn="ctr"/>
            <a:r>
              <a:rPr lang="ru-RU" sz="2000" b="1" dirty="0" smtClean="0">
                <a:latin typeface="Arial Black" pitchFamily="34" charset="0"/>
              </a:rPr>
              <a:t>Более современный ее представитель.</a:t>
            </a:r>
            <a:endParaRPr lang="ru-RU" sz="2000" b="1" dirty="0">
              <a:latin typeface="Arial Black" pitchFamily="34" charset="0"/>
            </a:endParaRPr>
          </a:p>
        </p:txBody>
      </p:sp>
      <p:pic>
        <p:nvPicPr>
          <p:cNvPr id="7" name="Рисунок 6" descr="DSC_409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2329" y="1986329"/>
            <a:ext cx="4474562" cy="45851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2329" y="0"/>
            <a:ext cx="47375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Самыми первыми в истории настольными часами считаются  массивные часы из бронзы, изготовленные неизвестным часовщиком в середине 15 века. Более современные часы с маятником.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018" y="0"/>
            <a:ext cx="7680960" cy="836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0" dirty="0" smtClean="0">
                <a:solidFill>
                  <a:schemeClr val="tx1"/>
                </a:solidFill>
                <a:effectLst>
                  <a:reflection blurRad="6350" stA="27000" endPos="45500" dir="5400000" sy="-100000" algn="bl" rotWithShape="0"/>
                </a:effectLst>
                <a:latin typeface="Arial Black" panose="020B0A04020102020204" pitchFamily="34" charset="0"/>
              </a:rPr>
              <a:t>Ресурсы, использованные командой</a:t>
            </a:r>
            <a:br>
              <a:rPr lang="ru-RU" sz="2400" b="0" dirty="0" smtClean="0">
                <a:solidFill>
                  <a:schemeClr val="tx1"/>
                </a:solidFill>
                <a:effectLst>
                  <a:reflection blurRad="6350" stA="27000" endPos="45500" dir="5400000" sy="-100000" algn="bl" rotWithShape="0"/>
                </a:effectLst>
                <a:latin typeface="Arial Black" panose="020B0A04020102020204" pitchFamily="34" charset="0"/>
              </a:rPr>
            </a:br>
            <a:r>
              <a:rPr lang="ru-RU" sz="2400" b="0" dirty="0" smtClean="0">
                <a:solidFill>
                  <a:schemeClr val="tx1"/>
                </a:solidFill>
                <a:effectLst>
                  <a:reflection blurRad="6350" stA="27000" endPos="45500" dir="5400000" sy="-100000" algn="bl" rotWithShape="0"/>
                </a:effectLst>
                <a:latin typeface="Arial Black" panose="020B0A04020102020204" pitchFamily="34" charset="0"/>
              </a:rPr>
              <a:t>для решения кейса</a:t>
            </a:r>
            <a:endParaRPr lang="ru-RU" sz="2400" b="0" dirty="0">
              <a:solidFill>
                <a:schemeClr val="tx1"/>
              </a:solidFill>
              <a:effectLst>
                <a:reflection blurRad="6350" stA="27000" endPos="45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1409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1409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8" y="764704"/>
            <a:ext cx="9144000" cy="51409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8" y="764704"/>
            <a:ext cx="9144000" cy="5140990"/>
          </a:xfrm>
          <a:prstGeom prst="rect">
            <a:avLst/>
          </a:prstGeom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-20860" y="764704"/>
            <a:ext cx="9144000" cy="6093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Arial Black" panose="020B0A04020102020204" pitchFamily="34" charset="0"/>
              </a:rPr>
              <a:t>1. Знания теории по </a:t>
            </a:r>
            <a:r>
              <a:rPr lang="ru-RU" sz="1600" dirty="0" smtClean="0">
                <a:latin typeface="Arial Black" panose="020B0A04020102020204" pitchFamily="34" charset="0"/>
              </a:rPr>
              <a:t>предметам</a:t>
            </a:r>
            <a:r>
              <a:rPr lang="ru-RU" sz="1400" dirty="0" smtClean="0">
                <a:latin typeface="Arial Black" panose="020B0A04020102020204" pitchFamily="34" charset="0"/>
              </a:rPr>
              <a:t>: Физика, Химия, ИЗО, Информатика, История; </a:t>
            </a:r>
            <a:br>
              <a:rPr lang="ru-RU" sz="1400" dirty="0" smtClean="0">
                <a:latin typeface="Arial Black" panose="020B0A04020102020204" pitchFamily="34" charset="0"/>
              </a:rPr>
            </a:br>
            <a:r>
              <a:rPr lang="ru-RU" sz="1400" dirty="0" smtClean="0">
                <a:latin typeface="Arial Black" panose="020B0A04020102020204" pitchFamily="34" charset="0"/>
              </a:rPr>
              <a:t>2. Информация об оптике,  возможности программ -  </a:t>
            </a:r>
            <a:r>
              <a:rPr lang="en-US" sz="1400" dirty="0" smtClean="0">
                <a:latin typeface="Arial Black" panose="020B0A04020102020204" pitchFamily="34" charset="0"/>
              </a:rPr>
              <a:t>GIMP 2</a:t>
            </a:r>
            <a:r>
              <a:rPr lang="ru-RU" sz="1400" dirty="0" smtClean="0">
                <a:latin typeface="Arial Black" panose="020B0A04020102020204" pitchFamily="34" charset="0"/>
              </a:rPr>
              <a:t>,</a:t>
            </a:r>
            <a:endParaRPr lang="en-US" sz="1400" dirty="0" smtClean="0">
              <a:latin typeface="Arial Black" panose="020B0A04020102020204" pitchFamily="34" charset="0"/>
            </a:endParaRPr>
          </a:p>
          <a:p>
            <a:r>
              <a:rPr lang="ru-RU" sz="1400" b="1" dirty="0" smtClean="0">
                <a:latin typeface="Arial Black" pitchFamily="34" charset="0"/>
              </a:rPr>
              <a:t>    «ОС3. Хронолайнер»;</a:t>
            </a:r>
          </a:p>
          <a:p>
            <a:r>
              <a:rPr lang="ru-RU" sz="1400" dirty="0" smtClean="0">
                <a:latin typeface="Arial Black" panose="020B0A04020102020204" pitchFamily="34" charset="0"/>
              </a:rPr>
              <a:t>3. Оборудование: фотоаппарат </a:t>
            </a:r>
            <a:r>
              <a:rPr lang="en-US" sz="1400" b="1" dirty="0" smtClean="0">
                <a:latin typeface="Arial Black" pitchFamily="34" charset="0"/>
              </a:rPr>
              <a:t>DNikon</a:t>
            </a:r>
            <a:r>
              <a:rPr lang="ru-RU" sz="1400" b="1" dirty="0" smtClean="0">
                <a:latin typeface="Arial Black" pitchFamily="34" charset="0"/>
              </a:rPr>
              <a:t> 3200</a:t>
            </a:r>
            <a:r>
              <a:rPr lang="ru-RU" sz="1400" dirty="0" smtClean="0">
                <a:latin typeface="Arial Black" panose="020B0A04020102020204" pitchFamily="34" charset="0"/>
              </a:rPr>
              <a:t>, ткань, зеркало.</a:t>
            </a:r>
            <a:br>
              <a:rPr lang="ru-RU" sz="1400" dirty="0" smtClean="0">
                <a:latin typeface="Arial Black" panose="020B0A04020102020204" pitchFamily="34" charset="0"/>
              </a:rPr>
            </a:br>
            <a:r>
              <a:rPr lang="ru-RU" sz="1400" dirty="0" smtClean="0">
                <a:latin typeface="Arial Black" panose="020B0A04020102020204" pitchFamily="34" charset="0"/>
              </a:rPr>
              <a:t>4. Использованные источники информации для химического состава и   исторических сведений об экспонатах:</a:t>
            </a:r>
          </a:p>
          <a:p>
            <a:r>
              <a:rPr lang="ru-RU" sz="1400" u="sng" dirty="0" smtClean="0">
                <a:latin typeface="Arial Black" panose="020B0A04020102020204" pitchFamily="34" charset="0"/>
                <a:hlinkClick r:id="rId6"/>
              </a:rPr>
              <a:t>https://ru.wikipedia.org/</a:t>
            </a:r>
            <a:endParaRPr lang="ru-RU" sz="1400" dirty="0" smtClean="0">
              <a:latin typeface="Arial Black" panose="020B0A04020102020204" pitchFamily="34" charset="0"/>
            </a:endParaRPr>
          </a:p>
          <a:p>
            <a:r>
              <a:rPr lang="ru-RU" sz="1400" u="sng" dirty="0" smtClean="0">
                <a:latin typeface="Arial Black" panose="020B0A04020102020204" pitchFamily="34" charset="0"/>
                <a:hlinkClick r:id="rId7"/>
              </a:rPr>
              <a:t>http://www.liveinternet.ru/users/timemechanic/post193672051/</a:t>
            </a:r>
            <a:endParaRPr lang="ru-RU" sz="1400" dirty="0" smtClean="0">
              <a:latin typeface="Arial Black" panose="020B0A04020102020204" pitchFamily="34" charset="0"/>
            </a:endParaRPr>
          </a:p>
          <a:p>
            <a:r>
              <a:rPr lang="ru-RU" sz="1400" u="sng" dirty="0" smtClean="0">
                <a:latin typeface="Arial Black" panose="020B0A04020102020204" pitchFamily="34" charset="0"/>
                <a:hlinkClick r:id="rId8"/>
              </a:rPr>
              <a:t>http://www.alhimikov.net/himerunda/spitchka.html</a:t>
            </a:r>
            <a:endParaRPr lang="ru-RU" sz="1400" dirty="0" smtClean="0">
              <a:latin typeface="Arial Black" panose="020B0A04020102020204" pitchFamily="34" charset="0"/>
            </a:endParaRPr>
          </a:p>
          <a:p>
            <a:r>
              <a:rPr lang="ru-RU" sz="1400" u="sng" dirty="0" smtClean="0">
                <a:latin typeface="Arial Black" panose="020B0A04020102020204" pitchFamily="34" charset="0"/>
                <a:hlinkClick r:id="rId9"/>
              </a:rPr>
              <a:t>http://ref.unipack.ru/109</a:t>
            </a:r>
            <a:endParaRPr lang="ru-RU" sz="1400" dirty="0" smtClean="0">
              <a:latin typeface="Arial Black" panose="020B0A04020102020204" pitchFamily="34" charset="0"/>
            </a:endParaRPr>
          </a:p>
          <a:p>
            <a:r>
              <a:rPr lang="ru-RU" sz="1400" u="sng" dirty="0" smtClean="0">
                <a:latin typeface="Arial Black" panose="020B0A04020102020204" pitchFamily="34" charset="0"/>
                <a:hlinkClick r:id="rId10"/>
              </a:rPr>
              <a:t>http://istoriz.ru/samovar-istoriya-izobreteniya.html</a:t>
            </a:r>
            <a:endParaRPr lang="ru-RU" sz="1400" dirty="0" smtClean="0">
              <a:latin typeface="Arial Black" panose="020B0A04020102020204" pitchFamily="34" charset="0"/>
            </a:endParaRPr>
          </a:p>
          <a:p>
            <a:r>
              <a:rPr lang="ru-RU" sz="1400" u="sng" dirty="0" smtClean="0">
                <a:latin typeface="Arial Black" panose="020B0A04020102020204" pitchFamily="34" charset="0"/>
                <a:hlinkClick r:id="rId11"/>
              </a:rPr>
              <a:t>http://masterok.livejournal.com/754196.html</a:t>
            </a:r>
            <a:endParaRPr lang="ru-RU" sz="1400" dirty="0" smtClean="0">
              <a:latin typeface="Arial Black" panose="020B0A04020102020204" pitchFamily="34" charset="0"/>
            </a:endParaRPr>
          </a:p>
          <a:p>
            <a:r>
              <a:rPr lang="ru-RU" sz="1400" u="sng" dirty="0" smtClean="0">
                <a:latin typeface="Arial Black" panose="020B0A04020102020204" pitchFamily="34" charset="0"/>
                <a:hlinkClick r:id="rId12"/>
              </a:rPr>
              <a:t>http://pryalkatorg.ru/inform003.html</a:t>
            </a:r>
            <a:endParaRPr lang="ru-RU" sz="1400" dirty="0" smtClean="0">
              <a:latin typeface="Arial Black" panose="020B0A04020102020204" pitchFamily="34" charset="0"/>
            </a:endParaRPr>
          </a:p>
          <a:p>
            <a:r>
              <a:rPr lang="ru-RU" sz="1400" u="sng" dirty="0" smtClean="0">
                <a:latin typeface="Arial Black" panose="020B0A04020102020204" pitchFamily="34" charset="0"/>
                <a:hlinkClick r:id="rId13"/>
              </a:rPr>
              <a:t>http://vidy-tkanej.ru/material/7-sherst.html</a:t>
            </a:r>
            <a:endParaRPr lang="ru-RU" sz="1400" dirty="0" smtClean="0">
              <a:latin typeface="Arial Black" panose="020B0A04020102020204" pitchFamily="34" charset="0"/>
            </a:endParaRPr>
          </a:p>
          <a:p>
            <a:r>
              <a:rPr lang="ru-RU" sz="1400" u="sng" dirty="0" smtClean="0">
                <a:latin typeface="Arial Black" panose="020B0A04020102020204" pitchFamily="34" charset="0"/>
                <a:hlinkClick r:id="rId14"/>
              </a:rPr>
              <a:t>http://www.hnh.ru/culture/2010-11-24-1</a:t>
            </a:r>
            <a:endParaRPr lang="ru-RU" sz="1400" dirty="0" smtClean="0">
              <a:latin typeface="Arial Black" panose="020B0A04020102020204" pitchFamily="34" charset="0"/>
            </a:endParaRPr>
          </a:p>
          <a:p>
            <a:r>
              <a:rPr lang="ru-RU" sz="1400" u="sng" dirty="0" smtClean="0">
                <a:latin typeface="Arial Black" panose="020B0A04020102020204" pitchFamily="34" charset="0"/>
                <a:hlinkClick r:id="rId15"/>
              </a:rPr>
              <a:t>http://rusprom.biz/russkaya-derevyannaya-igrushka/9-izgotovlenie-derevyannih-igrushek</a:t>
            </a:r>
            <a:endParaRPr lang="ru-RU" sz="1400" dirty="0" smtClean="0">
              <a:latin typeface="Arial Black" panose="020B0A04020102020204" pitchFamily="34" charset="0"/>
            </a:endParaRPr>
          </a:p>
          <a:p>
            <a:r>
              <a:rPr lang="ru-RU" sz="1400" u="sng" dirty="0" smtClean="0">
                <a:latin typeface="Arial Black" panose="020B0A04020102020204" pitchFamily="34" charset="0"/>
                <a:hlinkClick r:id="rId16"/>
              </a:rPr>
              <a:t>http://www.podkova.zhuk.tv/index.php?name=muzey</a:t>
            </a:r>
            <a:endParaRPr lang="ru-RU" sz="1400" dirty="0" smtClean="0">
              <a:latin typeface="Arial Black" panose="020B0A04020102020204" pitchFamily="34" charset="0"/>
            </a:endParaRPr>
          </a:p>
          <a:p>
            <a:r>
              <a:rPr lang="ru-RU" sz="1400" u="sng" dirty="0" smtClean="0">
                <a:latin typeface="Arial Black" panose="020B0A04020102020204" pitchFamily="34" charset="0"/>
                <a:hlinkClick r:id="rId17"/>
              </a:rPr>
              <a:t>http://dptf.drezna.ru/theory/production/05_15/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4149080"/>
            <a:ext cx="399705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</a:t>
            </a:r>
            <a:r>
              <a:rPr lang="ru-RU" sz="28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сылка на Музей Химии</a:t>
            </a:r>
          </a:p>
          <a:p>
            <a:pPr algn="ctr"/>
            <a:r>
              <a:rPr lang="en-US" sz="28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</a:t>
            </a:r>
            <a:r>
              <a:rPr lang="en-US" sz="2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hronolines.ru</a:t>
            </a:r>
            <a:endParaRPr lang="ru-RU" sz="2800" b="1" cap="none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12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5452" y="1123892"/>
            <a:ext cx="2692078" cy="32806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68" y="1052736"/>
            <a:ext cx="3042135" cy="3384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4005064"/>
            <a:ext cx="4695442" cy="2739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002683" y="1146167"/>
            <a:ext cx="32255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Courier New" pitchFamily="49" charset="0"/>
              </a:rPr>
              <a:t>Тарновер Виктория </a:t>
            </a:r>
          </a:p>
          <a:p>
            <a:pPr algn="ctr"/>
            <a:r>
              <a:rPr lang="ru-RU" sz="2000" b="1" dirty="0" smtClean="0">
                <a:latin typeface="Arial Black" pitchFamily="34" charset="0"/>
                <a:cs typeface="Courier New" pitchFamily="49" charset="0"/>
              </a:rPr>
              <a:t>Владимировна 9 «В»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17070" y="3214419"/>
            <a:ext cx="33304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Courier New" pitchFamily="49" charset="0"/>
              </a:rPr>
              <a:t>Перникова Виктория Игоревна 8 «А»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4897" y="6150114"/>
            <a:ext cx="28071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Courier New" pitchFamily="49" charset="0"/>
              </a:rPr>
              <a:t>Лебедева Нина </a:t>
            </a:r>
          </a:p>
          <a:p>
            <a:pPr algn="ctr"/>
            <a:r>
              <a:rPr lang="ru-RU" sz="2000" b="1" dirty="0" smtClean="0">
                <a:latin typeface="Arial Black" pitchFamily="34" charset="0"/>
                <a:cs typeface="Courier New" pitchFamily="49" charset="0"/>
              </a:rPr>
              <a:t>Валерьевна</a:t>
            </a:r>
            <a:r>
              <a:rPr lang="ru-RU" sz="2000" b="1" dirty="0" smtClean="0">
                <a:latin typeface="Arial Black" pitchFamily="34" charset="0"/>
                <a:cs typeface="Courier New" pitchFamily="49" charset="0"/>
              </a:rPr>
              <a:t> </a:t>
            </a:r>
            <a:r>
              <a:rPr lang="ru-RU" sz="2000" b="1" dirty="0" smtClean="0">
                <a:latin typeface="Arial Black" pitchFamily="34" charset="0"/>
                <a:cs typeface="Courier New" pitchFamily="49" charset="0"/>
              </a:rPr>
              <a:t>9 «В»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18347" y="-962"/>
            <a:ext cx="3169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reflection blurRad="6350" stA="27000" endPos="45500" dir="5400000" sy="-100000" algn="bl" rotWithShape="0"/>
                </a:effectLst>
                <a:latin typeface="Arial Black" pitchFamily="34" charset="0"/>
                <a:cs typeface="Courier New" pitchFamily="49" charset="0"/>
              </a:rPr>
              <a:t>Наша команда</a:t>
            </a:r>
            <a:endParaRPr lang="ru-RU" sz="2800" dirty="0">
              <a:effectLst>
                <a:reflection blurRad="6350" stA="27000" endPos="455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75105" y="438281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 Black" pitchFamily="34" charset="0"/>
                <a:cs typeface="Courier New" pitchFamily="49" charset="0"/>
              </a:rPr>
              <a:t>Куратор – Попова </a:t>
            </a:r>
            <a:r>
              <a:rPr lang="ru-RU" sz="2000" b="1" dirty="0" smtClean="0">
                <a:latin typeface="Arial Black" pitchFamily="34" charset="0"/>
                <a:cs typeface="Courier New" pitchFamily="49" charset="0"/>
              </a:rPr>
              <a:t>Светлана Владимировна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Участники:</a:t>
            </a:r>
            <a:endParaRPr lang="ru-RU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32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0" dirty="0" smtClean="0">
                <a:solidFill>
                  <a:schemeClr val="tx1"/>
                </a:solidFill>
                <a:effectLst>
                  <a:reflection blurRad="6350" stA="27000" endPos="45500" dir="5400000" sy="-100000" algn="bl" rotWithShape="0"/>
                </a:effectLst>
                <a:latin typeface="Arial Black" panose="020B0A04020102020204" pitchFamily="34" charset="0"/>
              </a:rPr>
              <a:t>Комментарии членов команды</a:t>
            </a:r>
            <a:endParaRPr lang="ru-RU" sz="2800" b="0" dirty="0">
              <a:solidFill>
                <a:schemeClr val="tx1"/>
              </a:solidFill>
              <a:effectLst>
                <a:reflection blurRad="6350" stA="27000" endPos="45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97233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latin typeface="Arial Black" pitchFamily="34" charset="0"/>
              </a:rPr>
              <a:t>Перникова Виктория</a:t>
            </a:r>
            <a:r>
              <a:rPr lang="ru-RU" sz="1600" b="1" dirty="0" smtClean="0">
                <a:latin typeface="Arial Black" pitchFamily="34" charset="0"/>
              </a:rPr>
              <a:t>: </a:t>
            </a:r>
            <a:r>
              <a:rPr lang="en-US" sz="1600" b="1" dirty="0" smtClean="0">
                <a:latin typeface="Arial Black" pitchFamily="34" charset="0"/>
              </a:rPr>
              <a:t>“</a:t>
            </a:r>
            <a:r>
              <a:rPr lang="ru-RU" sz="1600" b="1" dirty="0" smtClean="0">
                <a:latin typeface="Arial Black" pitchFamily="34" charset="0"/>
              </a:rPr>
              <a:t>Я не была знакома с Викой до того, как она взялась за  этот проект. И это знакомство было как нельзя кстати. Т.к. мой классный руководитель - Татьяна Ивановна (учитель химии), она давно уже просила составить ей список экспонатов музея, и тут такая удача! И к тому же я много почерпнула  в процессе создания проекта. Я расширила свои знания о физических явлениях (оптика, свет), химических особенностях разных предметов, о работе в программе </a:t>
            </a:r>
            <a:r>
              <a:rPr lang="en-US" sz="1600" b="1" dirty="0" smtClean="0">
                <a:latin typeface="Arial Black" pitchFamily="34" charset="0"/>
              </a:rPr>
              <a:t>Gimp</a:t>
            </a:r>
            <a:r>
              <a:rPr lang="ru-RU" sz="1600" b="1" dirty="0" smtClean="0">
                <a:latin typeface="Arial Black" pitchFamily="34" charset="0"/>
              </a:rPr>
              <a:t>.  Я использовала разработанную Викой инструкцию для корректировки фотографий в </a:t>
            </a:r>
            <a:r>
              <a:rPr lang="en-US" sz="1600" b="1" dirty="0" smtClean="0">
                <a:latin typeface="Arial Black" pitchFamily="34" charset="0"/>
              </a:rPr>
              <a:t>Gimp</a:t>
            </a:r>
            <a:r>
              <a:rPr lang="ru-RU" sz="1600" b="1" dirty="0" smtClean="0">
                <a:latin typeface="Arial Black" pitchFamily="34" charset="0"/>
              </a:rPr>
              <a:t>. Мы вместе скорректировали инструкцию сделав более доступной и понятной. Этот проект оказался очень  познавательным и увлекательным.</a:t>
            </a:r>
            <a:r>
              <a:rPr lang="en-US" sz="1600" b="1" dirty="0" smtClean="0">
                <a:latin typeface="Arial Black" pitchFamily="34" charset="0"/>
              </a:rPr>
              <a:t>”</a:t>
            </a:r>
            <a:endParaRPr lang="ru-RU" sz="1600" b="1" dirty="0" smtClean="0">
              <a:latin typeface="Arial Black" pitchFamily="34" charset="0"/>
            </a:endParaRPr>
          </a:p>
          <a:p>
            <a:r>
              <a:rPr lang="ru-RU" sz="1600" b="1" u="sng" dirty="0" smtClean="0">
                <a:latin typeface="Arial Black" pitchFamily="34" charset="0"/>
              </a:rPr>
              <a:t>Лебедева Нина</a:t>
            </a:r>
            <a:r>
              <a:rPr lang="ru-RU" sz="1600" b="1" dirty="0" smtClean="0">
                <a:latin typeface="Arial Black" pitchFamily="34" charset="0"/>
              </a:rPr>
              <a:t>: </a:t>
            </a:r>
            <a:r>
              <a:rPr lang="en-US" sz="1600" b="1" dirty="0" smtClean="0">
                <a:latin typeface="Arial Black" pitchFamily="34" charset="0"/>
              </a:rPr>
              <a:t>“</a:t>
            </a:r>
            <a:r>
              <a:rPr lang="ru-RU" sz="1600" b="1" dirty="0" smtClean="0">
                <a:latin typeface="Arial Black" pitchFamily="34" charset="0"/>
              </a:rPr>
              <a:t>В 2014 году я увлеклась съемкой предметов на фотоаппарат. Перед  тем как </a:t>
            </a:r>
            <a:r>
              <a:rPr lang="en-US" sz="1600" b="1" dirty="0" smtClean="0">
                <a:latin typeface="Arial Black" pitchFamily="34" charset="0"/>
              </a:rPr>
              <a:t> </a:t>
            </a:r>
            <a:r>
              <a:rPr lang="ru-RU" sz="1600" b="1" dirty="0" smtClean="0">
                <a:latin typeface="Arial Black" pitchFamily="34" charset="0"/>
              </a:rPr>
              <a:t>Вика предложила  мне  ей помочь с проектом, я как раз приобрела новый объектив, и это был подходящий шанс его опробовать.  Мне очень понравилось заниматься проектом. Я </a:t>
            </a:r>
            <a:r>
              <a:rPr lang="ru-RU" sz="1600" b="1" dirty="0">
                <a:latin typeface="Arial Black" pitchFamily="34" charset="0"/>
              </a:rPr>
              <a:t>получила новые  сведения  в области изобразительного </a:t>
            </a:r>
            <a:r>
              <a:rPr lang="ru-RU" sz="1600" b="1" dirty="0" smtClean="0">
                <a:latin typeface="Arial Black" pitchFamily="34" charset="0"/>
              </a:rPr>
              <a:t>искусства, </a:t>
            </a:r>
            <a:r>
              <a:rPr lang="ru-RU" sz="1600" b="1" dirty="0">
                <a:latin typeface="Arial Black" pitchFamily="34" charset="0"/>
              </a:rPr>
              <a:t>вспомнила давно забытые знания из области </a:t>
            </a:r>
            <a:r>
              <a:rPr lang="ru-RU" sz="1600" b="1" dirty="0" smtClean="0">
                <a:latin typeface="Arial Black" pitchFamily="34" charset="0"/>
              </a:rPr>
              <a:t>физики, улучшила свои навыки в фотографировании, а зеркальный эффект для получения более яркой фотографии и второй проекции экспоната увлек меня. Я рада,</a:t>
            </a:r>
            <a:r>
              <a:rPr lang="en-US" sz="1600" b="1" dirty="0" smtClean="0">
                <a:latin typeface="Arial Black" pitchFamily="34" charset="0"/>
              </a:rPr>
              <a:t> </a:t>
            </a:r>
            <a:r>
              <a:rPr lang="ru-RU" sz="1600" b="1" dirty="0" smtClean="0">
                <a:latin typeface="Arial Black" pitchFamily="34" charset="0"/>
              </a:rPr>
              <a:t>что мне представилась возможность в этом поучаствовать.</a:t>
            </a:r>
            <a:r>
              <a:rPr lang="en-US" sz="1600" b="1" dirty="0" smtClean="0">
                <a:latin typeface="Arial Black" pitchFamily="34" charset="0"/>
              </a:rPr>
              <a:t>”</a:t>
            </a:r>
            <a:r>
              <a:rPr lang="ru-RU" sz="1600" b="1" dirty="0" smtClean="0">
                <a:latin typeface="Arial Black" pitchFamily="34" charset="0"/>
              </a:rPr>
              <a:t> </a:t>
            </a:r>
            <a:endParaRPr lang="en-US" sz="1600" b="1" dirty="0" smtClean="0">
              <a:latin typeface="Arial Black" pitchFamily="34" charset="0"/>
            </a:endParaRPr>
          </a:p>
          <a:p>
            <a:r>
              <a:rPr lang="ru-RU" sz="1600" b="1" u="sng" dirty="0" smtClean="0">
                <a:latin typeface="Arial Black" pitchFamily="34" charset="0"/>
              </a:rPr>
              <a:t>Тарновер Виктория</a:t>
            </a:r>
            <a:r>
              <a:rPr lang="ru-RU" sz="1600" b="1" dirty="0" smtClean="0">
                <a:latin typeface="Arial Black" pitchFamily="34" charset="0"/>
              </a:rPr>
              <a:t>: </a:t>
            </a:r>
            <a:r>
              <a:rPr lang="en-US" sz="1600" b="1" dirty="0" smtClean="0">
                <a:latin typeface="Arial Black" pitchFamily="34" charset="0"/>
              </a:rPr>
              <a:t>“</a:t>
            </a:r>
            <a:r>
              <a:rPr lang="ru-RU" sz="1600" b="1" dirty="0" smtClean="0">
                <a:latin typeface="Arial Black" pitchFamily="34" charset="0"/>
              </a:rPr>
              <a:t>Изначально, я  не думала, что процесс подготовки  проекта  будет интересен, но сейчас я уверена, что не зря взялась за это. В течение этих  5 месяцев я многому научилась. Я смогла улучшить свои навыки в обработке информации, восполнила свои пробелы в области физики и химии, усовершенствовала свои умения в работе с </a:t>
            </a:r>
            <a:r>
              <a:rPr lang="en-US" sz="1600" b="1" dirty="0" smtClean="0">
                <a:latin typeface="Arial Black" pitchFamily="34" charset="0"/>
              </a:rPr>
              <a:t>Power Point</a:t>
            </a:r>
            <a:r>
              <a:rPr lang="ru-RU" sz="1600" b="1" dirty="0" smtClean="0">
                <a:latin typeface="Arial Black" pitchFamily="34" charset="0"/>
              </a:rPr>
              <a:t>, узнала новую программу  </a:t>
            </a:r>
            <a:r>
              <a:rPr lang="ru-RU" sz="1600" b="1" dirty="0">
                <a:latin typeface="Arial Black" pitchFamily="34" charset="0"/>
              </a:rPr>
              <a:t>«ОС3. Хронолайнер» </a:t>
            </a:r>
            <a:r>
              <a:rPr lang="ru-RU" sz="1600" b="1" dirty="0" smtClean="0">
                <a:latin typeface="Arial Black" pitchFamily="34" charset="0"/>
              </a:rPr>
              <a:t>и развила свои лидерские  качества. Я довольна результатом нашей работы.</a:t>
            </a:r>
            <a:r>
              <a:rPr lang="en-US" sz="1600" b="1" dirty="0" smtClean="0">
                <a:latin typeface="Arial Black" pitchFamily="34" charset="0"/>
              </a:rPr>
              <a:t>”</a:t>
            </a:r>
            <a:endParaRPr lang="ru-RU" sz="1600" b="1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1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3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0" dirty="0" smtClean="0">
                <a:solidFill>
                  <a:schemeClr val="tx1"/>
                </a:solidFill>
                <a:effectLst>
                  <a:reflection blurRad="6350" stA="27000" endPos="45500" dir="5400000" sy="-100000" algn="bl" rotWithShape="0"/>
                </a:effectLst>
                <a:latin typeface="Arial Black" pitchFamily="34" charset="0"/>
                <a:cs typeface="Courier New" pitchFamily="49" charset="0"/>
              </a:rPr>
              <a:t>Роли каждого из участников в команде</a:t>
            </a:r>
            <a:br>
              <a:rPr lang="ru-RU" sz="2400" b="0" dirty="0" smtClean="0">
                <a:solidFill>
                  <a:schemeClr val="tx1"/>
                </a:solidFill>
                <a:effectLst>
                  <a:reflection blurRad="6350" stA="27000" endPos="45500" dir="5400000" sy="-100000" algn="bl" rotWithShape="0"/>
                </a:effectLst>
                <a:latin typeface="Arial Black" pitchFamily="34" charset="0"/>
                <a:cs typeface="Courier New" pitchFamily="49" charset="0"/>
              </a:rPr>
            </a:br>
            <a:r>
              <a:rPr lang="ru-RU" sz="2400" b="0" dirty="0" smtClean="0">
                <a:solidFill>
                  <a:schemeClr val="tx1"/>
                </a:solidFill>
                <a:effectLst>
                  <a:reflection blurRad="6350" stA="27000" endPos="45500" dir="5400000" sy="-100000" algn="bl" rotWithShape="0"/>
                </a:effectLst>
                <a:latin typeface="Arial Black" pitchFamily="34" charset="0"/>
                <a:cs typeface="Courier New" pitchFamily="49" charset="0"/>
              </a:rPr>
              <a:t>Почему каждый из членов команды захотел</a:t>
            </a:r>
            <a:br>
              <a:rPr lang="ru-RU" sz="2400" b="0" dirty="0" smtClean="0">
                <a:solidFill>
                  <a:schemeClr val="tx1"/>
                </a:solidFill>
                <a:effectLst>
                  <a:reflection blurRad="6350" stA="27000" endPos="45500" dir="5400000" sy="-100000" algn="bl" rotWithShape="0"/>
                </a:effectLst>
                <a:latin typeface="Arial Black" pitchFamily="34" charset="0"/>
                <a:cs typeface="Courier New" pitchFamily="49" charset="0"/>
              </a:rPr>
            </a:br>
            <a:r>
              <a:rPr lang="ru-RU" sz="2400" b="0" dirty="0" smtClean="0">
                <a:solidFill>
                  <a:schemeClr val="tx1"/>
                </a:solidFill>
                <a:effectLst>
                  <a:reflection blurRad="6350" stA="27000" endPos="45500" dir="5400000" sy="-100000" algn="bl" rotWithShape="0"/>
                </a:effectLst>
                <a:latin typeface="Arial Black" pitchFamily="34" charset="0"/>
                <a:cs typeface="Courier New" pitchFamily="49" charset="0"/>
              </a:rPr>
              <a:t>делать этот проект?</a:t>
            </a:r>
            <a:endParaRPr lang="ru-RU" sz="2400" b="0" dirty="0">
              <a:solidFill>
                <a:schemeClr val="tx1"/>
              </a:solidFill>
              <a:effectLst>
                <a:reflection blurRad="6350" stA="27000" endPos="45500" dir="5400000" sy="-100000" algn="bl" rotWithShape="0"/>
              </a:effectLst>
              <a:latin typeface="Arial Black" pitchFamily="34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97692"/>
            <a:ext cx="914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u="sng" dirty="0" smtClean="0">
                <a:latin typeface="Arial Black" pitchFamily="34" charset="0"/>
              </a:rPr>
              <a:t>Тарновер Виктория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latin typeface="Arial Black" pitchFamily="34" charset="0"/>
              </a:rPr>
              <a:t>Главный член команды, отвечает за готовность других  членов команды, процесс и результат общей деятельности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latin typeface="Arial Black" pitchFamily="34" charset="0"/>
              </a:rPr>
              <a:t>Захотела заниматься данным проектом для развития коммуникативных навыков, получения дополнительных знаний в области истории и  информатики, навыков работы в новой программе.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u="sng" dirty="0" smtClean="0">
                <a:latin typeface="Arial Black" pitchFamily="34" charset="0"/>
              </a:rPr>
              <a:t>Перникова Виктория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latin typeface="Arial Black" pitchFamily="34" charset="0"/>
              </a:rPr>
              <a:t>Любитель химии, отвечает за экспонаты музея (расстановка, сочетание по материалу, поиск информации по заданным экспонатам).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latin typeface="Arial Black" pitchFamily="34" charset="0"/>
              </a:rPr>
              <a:t>Захотела заниматься данным проектом для получения новых знаний в области истории, физики и химии.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u="sng" dirty="0" smtClean="0">
                <a:latin typeface="Arial Black" pitchFamily="34" charset="0"/>
              </a:rPr>
              <a:t>Лебедева Нина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latin typeface="Arial Black" pitchFamily="34" charset="0"/>
              </a:rPr>
              <a:t>Фотограф, отвечает за качество фотографий, расстановку света, сочетания цветов тканей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latin typeface="Arial Black" pitchFamily="34" charset="0"/>
              </a:rPr>
              <a:t>Захотела заниматься данным проектом для совершенствования своих навыков фотографирования, получения знаний в области изобразительных искусств .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7817"/>
            <a:ext cx="6512511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0" dirty="0" smtClean="0">
                <a:solidFill>
                  <a:schemeClr val="tx1"/>
                </a:solidFill>
                <a:effectLst>
                  <a:reflection blurRad="6350" stA="28000" endPos="45500" dir="5400000" sy="-100000" algn="bl" rotWithShape="0"/>
                </a:effectLst>
                <a:latin typeface="Arial Black" pitchFamily="34" charset="0"/>
                <a:cs typeface="Courier New" pitchFamily="49" charset="0"/>
              </a:rPr>
              <a:t>Цель и задачи проекта</a:t>
            </a:r>
            <a:endParaRPr lang="ru-RU" sz="3600" b="0" dirty="0">
              <a:solidFill>
                <a:schemeClr val="tx1"/>
              </a:solidFill>
              <a:effectLst>
                <a:reflection blurRad="6350" stA="28000" endPos="45500" dir="5400000" sy="-100000" algn="bl" rotWithShape="0"/>
              </a:effectLst>
              <a:latin typeface="Arial Black" pitchFamily="34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1258163"/>
            <a:ext cx="61561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u="sng" dirty="0" smtClean="0">
                <a:latin typeface="Arial Black" pitchFamily="34" charset="0"/>
              </a:rPr>
              <a:t>Задачи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latin typeface="Arial Black" pitchFamily="34" charset="0"/>
              </a:rPr>
              <a:t>Изучение технологических аспектов съемки и оцифровки музейных экспонатов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latin typeface="Arial Black" pitchFamily="34" charset="0"/>
              </a:rPr>
              <a:t>Создание инструкции с рекомендациями и списком необходимого оборудования для оцифровки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latin typeface="Arial Black" pitchFamily="34" charset="0"/>
              </a:rPr>
              <a:t>Съемка и Оцифровка школьного музея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latin typeface="Arial Black" pitchFamily="34" charset="0"/>
              </a:rPr>
              <a:t>Описание оцифрованных экспонатов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latin typeface="Arial Black" pitchFamily="34" charset="0"/>
              </a:rPr>
              <a:t>Создание виртуального музея  и размещение экспозиции в программе «ОС3. Хронолайнер</a:t>
            </a:r>
            <a:r>
              <a:rPr lang="ru-RU" sz="2400" b="1" dirty="0" smtClean="0">
                <a:latin typeface="Arial Black" pitchFamily="34" charset="0"/>
              </a:rPr>
              <a:t>»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35" y="1628800"/>
            <a:ext cx="287777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u="sng" dirty="0" smtClean="0">
                <a:latin typeface="Arial Black" pitchFamily="34" charset="0"/>
              </a:rPr>
              <a:t>Цель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latin typeface="Arial Black" pitchFamily="34" charset="0"/>
              </a:rPr>
              <a:t>Получение полноценной экспозиции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00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672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b="0" dirty="0" smtClean="0">
                <a:solidFill>
                  <a:schemeClr val="tx1"/>
                </a:solidFill>
                <a:effectLst>
                  <a:reflection blurRad="6350" stA="25000" endPos="45500" dir="5400000" sy="-100000" algn="bl" rotWithShape="0"/>
                </a:effectLst>
                <a:latin typeface="Arial Black" pitchFamily="34" charset="0"/>
                <a:cs typeface="Courier New" pitchFamily="49" charset="0"/>
              </a:rPr>
              <a:t>План работы над проектом</a:t>
            </a:r>
            <a:endParaRPr lang="ru-RU" b="0" dirty="0">
              <a:solidFill>
                <a:schemeClr val="tx1"/>
              </a:solidFill>
              <a:effectLst>
                <a:reflection blurRad="6350" stA="25000" endPos="45500" dir="5400000" sy="-100000" algn="bl" rotWithShape="0"/>
              </a:effectLst>
              <a:latin typeface="Arial Black" pitchFamily="34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3" y="692696"/>
            <a:ext cx="903649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Arial Black" pitchFamily="34" charset="0"/>
                <a:cs typeface="Arial" pitchFamily="34" charset="0"/>
              </a:rPr>
              <a:t>1 этап -Теоретическая подготовка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Arial Black" pitchFamily="34" charset="0"/>
                <a:cs typeface="Arial" pitchFamily="34" charset="0"/>
              </a:rPr>
              <a:t> Тема выбранного музея – «Химия».</a:t>
            </a:r>
            <a:endParaRPr lang="ru-RU" sz="2400" b="1" u="sng" dirty="0" smtClean="0">
              <a:latin typeface="Arial Black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Arial Black" pitchFamily="34" charset="0"/>
                <a:cs typeface="Arial" pitchFamily="34" charset="0"/>
              </a:rPr>
              <a:t>Беседа с учителем химии,  Григорьевой Татьяной Ивановной, по поводу экспонатов и их группировки.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Arial Black" pitchFamily="34" charset="0"/>
                <a:cs typeface="Arial" pitchFamily="34" charset="0"/>
              </a:rPr>
              <a:t> Консультация с учителем изобразительного искусства, Текоцкой Еленой Федоровной, по поводу сочетания цветов и получения контраста.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Arial Black" pitchFamily="34" charset="0"/>
                <a:cs typeface="Arial" pitchFamily="34" charset="0"/>
              </a:rPr>
              <a:t>Получение советов, связанных с оптикой, от учителя физики,  Овчинниковой Ольги Валерьевны.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Arial Black" pitchFamily="34" charset="0"/>
                <a:cs typeface="Arial" pitchFamily="34" charset="0"/>
              </a:rPr>
              <a:t>Поиск информации об экспонатах 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Arial Black" pitchFamily="34" charset="0"/>
                <a:cs typeface="Arial" pitchFamily="34" charset="0"/>
              </a:rPr>
              <a:t>Разработка схемы, инструкции  и оборудования для съемки экспонатов.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Arial Black" pitchFamily="34" charset="0"/>
                <a:cs typeface="Arial" pitchFamily="34" charset="0"/>
              </a:rPr>
              <a:t>Выбор места для съемок.</a:t>
            </a:r>
          </a:p>
          <a:p>
            <a:pPr>
              <a:buFont typeface="Wingdings" pitchFamily="2" charset="2"/>
              <a:buChar char="ü"/>
            </a:pPr>
            <a:endParaRPr lang="ru-RU" sz="2400" b="1" dirty="0" smtClean="0">
              <a:latin typeface="Arial Black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sz="2400" b="1" dirty="0" smtClean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6494" y="6107156"/>
            <a:ext cx="5009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Сроки  –  1 месяц</a:t>
            </a:r>
          </a:p>
          <a:p>
            <a:r>
              <a:rPr lang="ru-RU" sz="2000" b="1" dirty="0" smtClean="0"/>
              <a:t>Ответственный : Тарновер Виктория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_42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55066">
            <a:off x="190885" y="804429"/>
            <a:ext cx="4929190" cy="3277387"/>
          </a:xfrm>
          <a:prstGeom prst="ellipse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72198" y="250030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 descr="DSC_421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6626">
            <a:off x="3708755" y="3042881"/>
            <a:ext cx="5220441" cy="3471038"/>
          </a:xfrm>
          <a:prstGeom prst="roundRect">
            <a:avLst/>
          </a:prstGeom>
        </p:spPr>
      </p:pic>
      <p:pic>
        <p:nvPicPr>
          <p:cNvPr id="9" name="Рисунок 8" descr="DSC_391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38734">
            <a:off x="512444" y="887006"/>
            <a:ext cx="7670068" cy="5099820"/>
          </a:xfrm>
          <a:prstGeom prst="rect">
            <a:avLst/>
          </a:prstGeom>
        </p:spPr>
      </p:pic>
      <p:pic>
        <p:nvPicPr>
          <p:cNvPr id="11" name="Рисунок 10" descr="DSC_3915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5260">
            <a:off x="714348" y="880412"/>
            <a:ext cx="7760392" cy="5159877"/>
          </a:xfrm>
          <a:prstGeom prst="rect">
            <a:avLst/>
          </a:prstGeom>
        </p:spPr>
      </p:pic>
      <p:pic>
        <p:nvPicPr>
          <p:cNvPr id="12" name="Рисунок 11" descr="DSC_3912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8" y="1071546"/>
            <a:ext cx="8215338" cy="54623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3969" y="620688"/>
            <a:ext cx="4860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Black" pitchFamily="34" charset="0"/>
              </a:rPr>
              <a:t>Часть музея Григорьевой Татьяны Ивановны 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8832" y="4823025"/>
            <a:ext cx="32791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Black" pitchFamily="34" charset="0"/>
                <a:cs typeface="Arial" pitchFamily="34" charset="0"/>
              </a:rPr>
              <a:t>Беседа с учителем химии,  Григорьевой Татьяной Ивановной, по поводу экспонатов и их группировки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6248146" cy="62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0" dirty="0" smtClean="0">
                <a:solidFill>
                  <a:schemeClr val="tx1"/>
                </a:solidFill>
                <a:effectLst>
                  <a:reflection blurRad="6350" stA="29000" endPos="45500" dir="5400000" sy="-100000" algn="bl" rotWithShape="0"/>
                </a:effectLst>
                <a:latin typeface="Arial Black" pitchFamily="34" charset="0"/>
                <a:cs typeface="Courier New" pitchFamily="49" charset="0"/>
              </a:rPr>
              <a:t>Ход работы над проектом </a:t>
            </a:r>
            <a:endParaRPr lang="ru-RU" sz="3200" b="0" dirty="0">
              <a:solidFill>
                <a:schemeClr val="tx1"/>
              </a:solidFill>
              <a:effectLst>
                <a:reflection blurRad="6350" stA="29000" endPos="45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12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8061" y="3561089"/>
            <a:ext cx="48825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Елена Федоровна показывает разницу между хроматическими, локальными и ахроматическими цветами</a:t>
            </a:r>
            <a:endParaRPr lang="ru-RU" sz="2000" b="1" dirty="0">
              <a:latin typeface="Arial Black" pitchFamily="34" charset="0"/>
            </a:endParaRPr>
          </a:p>
        </p:txBody>
      </p:sp>
      <p:pic>
        <p:nvPicPr>
          <p:cNvPr id="9" name="Рисунок 8" descr="DSC_386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4" y="1000108"/>
            <a:ext cx="3704880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SC_387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19" y="260648"/>
            <a:ext cx="4834923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38061" y="511155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Arial Black" pitchFamily="34" charset="0"/>
                <a:cs typeface="Arial" pitchFamily="34" charset="0"/>
              </a:rPr>
              <a:t>Консультация с учителем изобразительного искусства, Текоцкой Еленой Федоровной, по поводу сочетания цветов и получения контраста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390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8" y="9263"/>
            <a:ext cx="7258047" cy="4825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504" y="4864460"/>
            <a:ext cx="8465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Ольга Валерьевна побеседовала с нами о законе отражения света о том, как лучше фотографировать, чтобы не было бликов</a:t>
            </a:r>
            <a:r>
              <a:rPr lang="en-US" sz="2000" b="1" dirty="0" smtClean="0">
                <a:latin typeface="Arial Black" pitchFamily="34" charset="0"/>
              </a:rPr>
              <a:t>;</a:t>
            </a:r>
            <a:r>
              <a:rPr lang="ru-RU" sz="2000" b="1" dirty="0" smtClean="0">
                <a:latin typeface="Arial Black" pitchFamily="34" charset="0"/>
              </a:rPr>
              <a:t> какое освещение должно быть рядом с экспонатом.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7749" y="6187899"/>
            <a:ext cx="8046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Black" pitchFamily="34" charset="0"/>
                <a:cs typeface="Arial" pitchFamily="34" charset="0"/>
              </a:rPr>
              <a:t>Получение советов, связанных с оптикой, от учителя физики,  Овчинниковой Ольги </a:t>
            </a:r>
            <a:r>
              <a:rPr lang="ru-RU" b="1" dirty="0" smtClean="0">
                <a:latin typeface="Arial Black" pitchFamily="34" charset="0"/>
                <a:cs typeface="Arial" pitchFamily="34" charset="0"/>
              </a:rPr>
              <a:t>Валерьевны.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1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0" dirty="0" smtClean="0">
                <a:solidFill>
                  <a:schemeClr val="tx1"/>
                </a:solidFill>
                <a:effectLst>
                  <a:reflection blurRad="6350" stA="28000" endPos="45500" dir="5400000" sy="-100000" algn="bl" rotWithShape="0"/>
                </a:effectLst>
                <a:latin typeface="Arial Black" pitchFamily="34" charset="0"/>
                <a:cs typeface="Courier New" pitchFamily="49" charset="0"/>
              </a:rPr>
              <a:t>Результаты этапа «Теоретическая подготовка»</a:t>
            </a:r>
            <a:endParaRPr lang="ru-RU" sz="2400" b="0" dirty="0">
              <a:solidFill>
                <a:schemeClr val="tx1"/>
              </a:solidFill>
              <a:effectLst>
                <a:reflection blurRad="6350" stA="28000" endPos="45500" dir="5400000" sy="-100000" algn="bl" rotWithShape="0"/>
              </a:effectLst>
              <a:latin typeface="Arial Black" pitchFamily="34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04664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1400" b="1" dirty="0" smtClean="0">
                <a:latin typeface="Arial Black" pitchFamily="34" charset="0"/>
              </a:rPr>
              <a:t>Окончательный выбор используемых экспонатов.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400" b="1" dirty="0" smtClean="0">
                <a:latin typeface="Arial Black" pitchFamily="34" charset="0"/>
              </a:rPr>
              <a:t>Группировка экспонатов по материалу, из которого они сделаны.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400" b="1" dirty="0" smtClean="0">
                <a:latin typeface="Arial Black" pitchFamily="34" charset="0"/>
              </a:rPr>
              <a:t> Сочетание цветов экспоната и ткани может быть нейтральным, эффектно использование двух цветов в качестве фона, а также выделение экспоната на фоновой ткани.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400" b="1" dirty="0" smtClean="0">
                <a:latin typeface="Arial Black" pitchFamily="34" charset="0"/>
              </a:rPr>
              <a:t>Предмет должен быть полностью освещен, желательно, естественным светом, но надо использовать дополнительные источники света для получения наиболее четкого изображения.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400" b="1" dirty="0" smtClean="0">
                <a:latin typeface="Arial Black" pitchFamily="34" charset="0"/>
              </a:rPr>
              <a:t>Использование зеркал для получения максимального  освещения объекта, а также чтобы получить дополнительные  проекции объекта.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400" b="1" dirty="0" smtClean="0">
                <a:latin typeface="Arial Black" pitchFamily="34" charset="0"/>
              </a:rPr>
              <a:t> Сбор информации об экспонатах для дальнейшего использования в создании виртуального музея.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400" b="1" dirty="0" smtClean="0">
                <a:latin typeface="Arial Black" pitchFamily="34" charset="0"/>
              </a:rPr>
              <a:t>Подготовка схемы и места для съемок, составление сметы расходов.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400" b="1" dirty="0" smtClean="0">
                <a:latin typeface="Arial Black" pitchFamily="34" charset="0"/>
                <a:hlinkClick r:id="rId2" action="ppaction://hlinkfile"/>
              </a:rPr>
              <a:t>Составление инструкции для проведения полевых исследований.</a:t>
            </a:r>
            <a:endParaRPr lang="ru-RU" sz="1400" b="1" dirty="0" smtClean="0">
              <a:latin typeface="Arial Black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45641"/>
              </p:ext>
            </p:extLst>
          </p:nvPr>
        </p:nvGraphicFramePr>
        <p:xfrm>
          <a:off x="0" y="3645023"/>
          <a:ext cx="9202057" cy="3303091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513585"/>
                <a:gridCol w="3039031"/>
                <a:gridCol w="3224651"/>
                <a:gridCol w="501618"/>
                <a:gridCol w="869182"/>
                <a:gridCol w="1053990"/>
              </a:tblGrid>
              <a:tr h="361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Предмет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Материал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Характеристика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Кол-во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Цена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Сумма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Фотоаппарат: в </a:t>
                      </a: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проекте </a:t>
                      </a:r>
                      <a:r>
                        <a:rPr lang="ru-RU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использовался </a:t>
                      </a:r>
                      <a:r>
                        <a:rPr lang="en-US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DNikon</a:t>
                      </a:r>
                      <a:r>
                        <a:rPr lang="ru-RU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3200</a:t>
                      </a:r>
                      <a:endParaRPr lang="ru-RU" sz="11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24.70 млн пикс., матрица: 23.2 x 15.4 мм, карты: SD, поддержка RAW, скорость съемки: 4 кадров/с, видео разрешением до 1920x1080</a:t>
                      </a:r>
                      <a:r>
                        <a:rPr lang="ru-RU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─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─</a:t>
                      </a:r>
                      <a:endParaRPr lang="ru-RU" sz="1100" b="1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cs typeface="Arial" pitchFamily="34" charset="0"/>
                        </a:rPr>
                        <a:t>─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Стол/парта (можно использовать школьные )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1200 Х 550 Х 750мм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≈1000руб.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+(-)2000 руб.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Фанера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, 5м </a:t>
                      </a: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Х 1,5м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≈450руб.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1350 руб.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Зеркало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1, 5 м Х 1м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≈1000руб.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000 </a:t>
                      </a: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руб.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</a:t>
                      </a:r>
                      <a:r>
                        <a:rPr lang="ru-RU" sz="1100" baseline="-250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Ткань (основание)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2м Х 3м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Цвета</a:t>
                      </a: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: жёлтый/синий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≈400руб.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400 руб.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</a:t>
                      </a:r>
                      <a:r>
                        <a:rPr lang="ru-RU" sz="1100" baseline="-250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Ткань (для 3 </a:t>
                      </a:r>
                      <a:r>
                        <a:rPr lang="ru-RU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сторон или двойной</a:t>
                      </a:r>
                      <a:r>
                        <a:rPr lang="ru-RU" sz="110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цветовой гаммы</a:t>
                      </a:r>
                      <a:r>
                        <a:rPr lang="ru-RU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1м Х </a:t>
                      </a:r>
                      <a:r>
                        <a:rPr lang="ru-RU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2м</a:t>
                      </a:r>
                      <a:r>
                        <a:rPr lang="en-US" sz="110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ru-RU" sz="1100" b="1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Цвета</a:t>
                      </a: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: темно-зеленый, сиреневый, темно-синий и т.п.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3-4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≈200руб.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600-800 руб.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GIMP </a:t>
                      </a:r>
                      <a:r>
                        <a:rPr lang="ru-RU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2.8 </a:t>
                      </a: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(бесплатно предоставляемое программное обеспечение)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Смета </a:t>
                      </a: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составлена на </a:t>
                      </a:r>
                      <a:r>
                        <a:rPr lang="ru-RU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ноябрь/декабрь </a:t>
                      </a: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2014 год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Итог мах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≈5550руб</a:t>
                      </a: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1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16039</TotalTime>
  <Words>1649</Words>
  <Application>Microsoft Office PowerPoint</Application>
  <PresentationFormat>Экран (4:3)</PresentationFormat>
  <Paragraphs>246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Презентация PowerPoint</vt:lpstr>
      <vt:lpstr>Роли каждого из участников в команде Почему каждый из членов команды захотел делать этот проект?</vt:lpstr>
      <vt:lpstr>Цель и задачи проекта</vt:lpstr>
      <vt:lpstr>План работы над проектом</vt:lpstr>
      <vt:lpstr>Ход работы над проектом </vt:lpstr>
      <vt:lpstr>Презентация PowerPoint</vt:lpstr>
      <vt:lpstr>Презентация PowerPoint</vt:lpstr>
      <vt:lpstr>Результаты этапа «Теоретическая подготовка»</vt:lpstr>
      <vt:lpstr>Схемы съемки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этапа  «Полевые исследования»</vt:lpstr>
      <vt:lpstr>3 этап - Итоговый </vt:lpstr>
      <vt:lpstr>Презентация PowerPoint</vt:lpstr>
      <vt:lpstr>Ресурсы, использованные командой для решения кейса</vt:lpstr>
      <vt:lpstr>Комментарии членов команды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название  Этап конкурса (отборочный,   финальный)  название команды;  город;  образовательное  учреждение.</dc:title>
  <dc:creator>user</dc:creator>
  <cp:lastModifiedBy>user</cp:lastModifiedBy>
  <cp:revision>285</cp:revision>
  <dcterms:created xsi:type="dcterms:W3CDTF">2014-12-10T09:35:44Z</dcterms:created>
  <dcterms:modified xsi:type="dcterms:W3CDTF">2015-04-01T10:10:05Z</dcterms:modified>
</cp:coreProperties>
</file>